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1" r:id="rId2"/>
    <p:sldId id="264" r:id="rId3"/>
    <p:sldId id="275" r:id="rId4"/>
    <p:sldId id="265" r:id="rId5"/>
    <p:sldId id="276" r:id="rId6"/>
    <p:sldId id="266" r:id="rId7"/>
    <p:sldId id="277" r:id="rId8"/>
    <p:sldId id="267" r:id="rId9"/>
    <p:sldId id="268" r:id="rId10"/>
    <p:sldId id="279" r:id="rId11"/>
    <p:sldId id="269" r:id="rId12"/>
    <p:sldId id="278" r:id="rId13"/>
    <p:sldId id="270" r:id="rId14"/>
    <p:sldId id="280" r:id="rId15"/>
    <p:sldId id="271" r:id="rId16"/>
    <p:sldId id="274" r:id="rId17"/>
    <p:sldId id="257" r:id="rId18"/>
    <p:sldId id="258" r:id="rId19"/>
    <p:sldId id="273" r:id="rId20"/>
    <p:sldId id="272" r:id="rId21"/>
  </p:sldIdLst>
  <p:sldSz cx="9144000" cy="6858000" type="screen4x3"/>
  <p:notesSz cx="6797675" cy="9928225"/>
  <p:defaultTextStyle>
    <a:defPPr>
      <a:defRPr lang="pl-P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asz Jeziorski" initials="TJ" lastIdx="1" clrIdx="0">
    <p:extLst>
      <p:ext uri="{19B8F6BF-5375-455C-9EA6-DF929625EA0E}">
        <p15:presenceInfo xmlns:p15="http://schemas.microsoft.com/office/powerpoint/2012/main" userId="S-1-5-21-3968397423-837371263-2726981589-14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C5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319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1-16T08:40:22.361" idx="1">
    <p:pos x="5748" y="-339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A3E937-D327-47B9-B68F-3714D64B32C1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E7153B1A-A506-47BC-8D18-6F8FB9500451}">
      <dgm:prSet phldrT="[Tekst]"/>
      <dgm:spPr/>
      <dgm:t>
        <a:bodyPr/>
        <a:lstStyle/>
        <a:p>
          <a:r>
            <a:rPr lang="pl-PL" b="1" dirty="0">
              <a:effectLst/>
            </a:rPr>
            <a:t>Rok 2018 </a:t>
          </a:r>
        </a:p>
        <a:p>
          <a:r>
            <a:rPr lang="pl-PL" dirty="0"/>
            <a:t>Wydatki Ogółem  </a:t>
          </a:r>
        </a:p>
        <a:p>
          <a:r>
            <a:rPr lang="pl-PL" b="1" u="sng" dirty="0"/>
            <a:t>7 321 620,62 PL</a:t>
          </a:r>
        </a:p>
      </dgm:t>
    </dgm:pt>
    <dgm:pt modelId="{7EDCF1AD-CB63-4E5E-8244-F017A9E405A7}" type="parTrans" cxnId="{C91D8C97-4570-4C94-98BB-8CC69130B2EE}">
      <dgm:prSet/>
      <dgm:spPr/>
      <dgm:t>
        <a:bodyPr/>
        <a:lstStyle/>
        <a:p>
          <a:endParaRPr lang="pl-PL"/>
        </a:p>
      </dgm:t>
    </dgm:pt>
    <dgm:pt modelId="{F74BAB66-C96A-4C72-8738-639CEB696104}" type="sibTrans" cxnId="{C91D8C97-4570-4C94-98BB-8CC69130B2EE}">
      <dgm:prSet/>
      <dgm:spPr/>
      <dgm:t>
        <a:bodyPr/>
        <a:lstStyle/>
        <a:p>
          <a:endParaRPr lang="pl-PL"/>
        </a:p>
      </dgm:t>
    </dgm:pt>
    <dgm:pt modelId="{18BD7245-EBF5-4139-904F-023868408050}">
      <dgm:prSet phldrT="[Tekst]"/>
      <dgm:spPr/>
      <dgm:t>
        <a:bodyPr/>
        <a:lstStyle/>
        <a:p>
          <a:r>
            <a:rPr lang="pl-PL" dirty="0"/>
            <a:t>Środki własne  </a:t>
          </a:r>
        </a:p>
        <a:p>
          <a:r>
            <a:rPr lang="pl-PL" b="0" i="0" u="none" dirty="0"/>
            <a:t>3 783 495,64 PLN </a:t>
          </a:r>
          <a:endParaRPr lang="pl-PL" dirty="0"/>
        </a:p>
      </dgm:t>
    </dgm:pt>
    <dgm:pt modelId="{C55D805C-BB7A-4D4E-ABED-82E7E1520807}" type="parTrans" cxnId="{E2B63E3B-487B-4D31-B189-632E048689F5}">
      <dgm:prSet/>
      <dgm:spPr/>
      <dgm:t>
        <a:bodyPr/>
        <a:lstStyle/>
        <a:p>
          <a:endParaRPr lang="pl-PL"/>
        </a:p>
      </dgm:t>
    </dgm:pt>
    <dgm:pt modelId="{5C28918A-39F4-4ECB-8C59-64626E517CAA}" type="sibTrans" cxnId="{E2B63E3B-487B-4D31-B189-632E048689F5}">
      <dgm:prSet/>
      <dgm:spPr/>
      <dgm:t>
        <a:bodyPr/>
        <a:lstStyle/>
        <a:p>
          <a:endParaRPr lang="pl-PL"/>
        </a:p>
      </dgm:t>
    </dgm:pt>
    <dgm:pt modelId="{C28378B2-2F79-418B-8DFE-DB19C43A4949}">
      <dgm:prSet phldrT="[Tekst]"/>
      <dgm:spPr/>
      <dgm:t>
        <a:bodyPr/>
        <a:lstStyle/>
        <a:p>
          <a:r>
            <a:rPr lang="pl-PL" dirty="0"/>
            <a:t>Dotacja               </a:t>
          </a:r>
          <a:r>
            <a:rPr lang="pl-PL" b="0" i="0" u="none" dirty="0"/>
            <a:t> </a:t>
          </a:r>
        </a:p>
        <a:p>
          <a:r>
            <a:rPr lang="pl-PL" b="0" i="0" u="none" dirty="0"/>
            <a:t>3 538 124,98 PLN </a:t>
          </a:r>
          <a:endParaRPr lang="pl-PL" dirty="0"/>
        </a:p>
      </dgm:t>
    </dgm:pt>
    <dgm:pt modelId="{D6DEF9DA-D8FE-4143-B54C-51A3B7EB133A}" type="parTrans" cxnId="{7AE440F9-CD53-43F8-9A26-B222639A2E76}">
      <dgm:prSet/>
      <dgm:spPr/>
      <dgm:t>
        <a:bodyPr/>
        <a:lstStyle/>
        <a:p>
          <a:endParaRPr lang="pl-PL"/>
        </a:p>
      </dgm:t>
    </dgm:pt>
    <dgm:pt modelId="{AB8BC517-8380-447A-8FC0-DFD3D21BC304}" type="sibTrans" cxnId="{7AE440F9-CD53-43F8-9A26-B222639A2E76}">
      <dgm:prSet/>
      <dgm:spPr/>
      <dgm:t>
        <a:bodyPr/>
        <a:lstStyle/>
        <a:p>
          <a:endParaRPr lang="pl-PL"/>
        </a:p>
      </dgm:t>
    </dgm:pt>
    <dgm:pt modelId="{F7D32BBE-ECC7-4F76-944E-FCF807DC640D}">
      <dgm:prSet phldrT="[Tekst]"/>
      <dgm:spPr/>
      <dgm:t>
        <a:bodyPr/>
        <a:lstStyle/>
        <a:p>
          <a:r>
            <a:rPr lang="pl-PL" b="1" dirty="0">
              <a:effectLst/>
            </a:rPr>
            <a:t>Rok 2019 </a:t>
          </a:r>
        </a:p>
        <a:p>
          <a:r>
            <a:rPr lang="pl-PL" dirty="0"/>
            <a:t>Wydatki Ogółem           </a:t>
          </a:r>
        </a:p>
        <a:p>
          <a:r>
            <a:rPr lang="pl-PL" b="1" u="sng" dirty="0"/>
            <a:t>15 398 531,29 PL</a:t>
          </a:r>
        </a:p>
      </dgm:t>
    </dgm:pt>
    <dgm:pt modelId="{AC310A74-FC1A-4EDB-A18F-0FD457042238}" type="parTrans" cxnId="{4E9CEF57-5248-4398-B06B-CAF59F3F78B6}">
      <dgm:prSet/>
      <dgm:spPr/>
      <dgm:t>
        <a:bodyPr/>
        <a:lstStyle/>
        <a:p>
          <a:endParaRPr lang="pl-PL"/>
        </a:p>
      </dgm:t>
    </dgm:pt>
    <dgm:pt modelId="{EE7AE967-9A3B-4ED7-8090-32AF31433FD1}" type="sibTrans" cxnId="{4E9CEF57-5248-4398-B06B-CAF59F3F78B6}">
      <dgm:prSet/>
      <dgm:spPr/>
      <dgm:t>
        <a:bodyPr/>
        <a:lstStyle/>
        <a:p>
          <a:endParaRPr lang="pl-PL"/>
        </a:p>
      </dgm:t>
    </dgm:pt>
    <dgm:pt modelId="{7F2561E3-6C50-447D-9CD8-D9E7C389BB34}">
      <dgm:prSet phldrT="[Tekst]"/>
      <dgm:spPr/>
      <dgm:t>
        <a:bodyPr/>
        <a:lstStyle/>
        <a:p>
          <a:r>
            <a:rPr lang="pl-PL" dirty="0"/>
            <a:t>Środki własne  </a:t>
          </a:r>
        </a:p>
        <a:p>
          <a:r>
            <a:rPr lang="pl-PL" b="0" i="0" u="none" dirty="0"/>
            <a:t>5 496 092,08 PLN </a:t>
          </a:r>
          <a:endParaRPr lang="pl-PL" dirty="0"/>
        </a:p>
      </dgm:t>
    </dgm:pt>
    <dgm:pt modelId="{5132BE7E-0E53-443A-A04B-3421CC3CC525}" type="parTrans" cxnId="{36450EAE-2209-4924-9E91-490B8CCFBF52}">
      <dgm:prSet/>
      <dgm:spPr/>
      <dgm:t>
        <a:bodyPr/>
        <a:lstStyle/>
        <a:p>
          <a:endParaRPr lang="pl-PL"/>
        </a:p>
      </dgm:t>
    </dgm:pt>
    <dgm:pt modelId="{E23E2BB5-0A2E-45CD-8F1B-ECBE006732CA}" type="sibTrans" cxnId="{36450EAE-2209-4924-9E91-490B8CCFBF52}">
      <dgm:prSet/>
      <dgm:spPr/>
      <dgm:t>
        <a:bodyPr/>
        <a:lstStyle/>
        <a:p>
          <a:endParaRPr lang="pl-PL"/>
        </a:p>
      </dgm:t>
    </dgm:pt>
    <dgm:pt modelId="{C8B97147-0430-41FA-883B-D1069E198883}">
      <dgm:prSet phldrT="[Tekst]"/>
      <dgm:spPr/>
      <dgm:t>
        <a:bodyPr/>
        <a:lstStyle/>
        <a:p>
          <a:r>
            <a:rPr lang="pl-PL" dirty="0"/>
            <a:t>Dotacja               </a:t>
          </a:r>
        </a:p>
        <a:p>
          <a:r>
            <a:rPr lang="pl-PL" b="0" i="0" u="none" dirty="0"/>
            <a:t>9 902 439,21 PLN </a:t>
          </a:r>
          <a:endParaRPr lang="pl-PL" dirty="0"/>
        </a:p>
      </dgm:t>
    </dgm:pt>
    <dgm:pt modelId="{5F246695-8E37-4B08-A033-9562036F1ADD}" type="parTrans" cxnId="{28B76664-4429-4487-8019-88BF8DDD7B8B}">
      <dgm:prSet/>
      <dgm:spPr/>
      <dgm:t>
        <a:bodyPr/>
        <a:lstStyle/>
        <a:p>
          <a:endParaRPr lang="pl-PL"/>
        </a:p>
      </dgm:t>
    </dgm:pt>
    <dgm:pt modelId="{EF20036F-2445-481E-BA49-DC477AD902C5}" type="sibTrans" cxnId="{28B76664-4429-4487-8019-88BF8DDD7B8B}">
      <dgm:prSet/>
      <dgm:spPr/>
      <dgm:t>
        <a:bodyPr/>
        <a:lstStyle/>
        <a:p>
          <a:endParaRPr lang="pl-PL"/>
        </a:p>
      </dgm:t>
    </dgm:pt>
    <dgm:pt modelId="{A9A2F143-28DC-4361-9FC5-618E9CEE707F}">
      <dgm:prSet phldrT="[Tekst]"/>
      <dgm:spPr/>
      <dgm:t>
        <a:bodyPr/>
        <a:lstStyle/>
        <a:p>
          <a:r>
            <a:rPr lang="pl-PL" b="1" dirty="0">
              <a:effectLst/>
            </a:rPr>
            <a:t>Rok 2020 </a:t>
          </a:r>
        </a:p>
        <a:p>
          <a:r>
            <a:rPr lang="pl-PL" dirty="0"/>
            <a:t>Wydatki Ogółem           </a:t>
          </a:r>
        </a:p>
        <a:p>
          <a:r>
            <a:rPr lang="pl-PL" b="1" u="sng" dirty="0"/>
            <a:t>16 232 939,56 PL</a:t>
          </a:r>
        </a:p>
      </dgm:t>
    </dgm:pt>
    <dgm:pt modelId="{0AD69259-1F54-4349-A05A-F7CDECE93225}" type="parTrans" cxnId="{6A2E4AB2-56EE-48CA-81AD-E865E8EDE6D2}">
      <dgm:prSet/>
      <dgm:spPr/>
      <dgm:t>
        <a:bodyPr/>
        <a:lstStyle/>
        <a:p>
          <a:endParaRPr lang="pl-PL"/>
        </a:p>
      </dgm:t>
    </dgm:pt>
    <dgm:pt modelId="{96489AF6-61AD-4D55-A341-812A96DE5590}" type="sibTrans" cxnId="{6A2E4AB2-56EE-48CA-81AD-E865E8EDE6D2}">
      <dgm:prSet/>
      <dgm:spPr/>
      <dgm:t>
        <a:bodyPr/>
        <a:lstStyle/>
        <a:p>
          <a:endParaRPr lang="pl-PL"/>
        </a:p>
      </dgm:t>
    </dgm:pt>
    <dgm:pt modelId="{DC1CE303-10F5-4014-9A97-BCB68BEB0738}">
      <dgm:prSet phldrT="[Tekst]"/>
      <dgm:spPr/>
      <dgm:t>
        <a:bodyPr/>
        <a:lstStyle/>
        <a:p>
          <a:r>
            <a:rPr lang="pl-PL" dirty="0"/>
            <a:t>Środki własne  </a:t>
          </a:r>
        </a:p>
        <a:p>
          <a:r>
            <a:rPr lang="pl-PL" b="0" i="0" u="none" dirty="0"/>
            <a:t>6 206 007,04 PLN </a:t>
          </a:r>
          <a:endParaRPr lang="pl-PL" dirty="0"/>
        </a:p>
      </dgm:t>
    </dgm:pt>
    <dgm:pt modelId="{13DE6692-3CD9-4CFA-A8D9-F3402B3A6088}" type="parTrans" cxnId="{2D0FF028-816E-4FE1-8B12-9BDBC19FEC58}">
      <dgm:prSet/>
      <dgm:spPr/>
      <dgm:t>
        <a:bodyPr/>
        <a:lstStyle/>
        <a:p>
          <a:endParaRPr lang="pl-PL"/>
        </a:p>
      </dgm:t>
    </dgm:pt>
    <dgm:pt modelId="{AF960CE9-91B1-416D-9F2D-17EBC7B341C7}" type="sibTrans" cxnId="{2D0FF028-816E-4FE1-8B12-9BDBC19FEC58}">
      <dgm:prSet/>
      <dgm:spPr/>
      <dgm:t>
        <a:bodyPr/>
        <a:lstStyle/>
        <a:p>
          <a:endParaRPr lang="pl-PL"/>
        </a:p>
      </dgm:t>
    </dgm:pt>
    <dgm:pt modelId="{C56AAB0A-58DB-4206-B345-6FB96DE63B6D}">
      <dgm:prSet phldrT="[Tekst]"/>
      <dgm:spPr/>
      <dgm:t>
        <a:bodyPr/>
        <a:lstStyle/>
        <a:p>
          <a:r>
            <a:rPr lang="pl-PL" dirty="0"/>
            <a:t>Dotacja               </a:t>
          </a:r>
        </a:p>
        <a:p>
          <a:r>
            <a:rPr lang="pl-PL" b="0" i="0" u="none" dirty="0"/>
            <a:t>10 026 932,52 PLN </a:t>
          </a:r>
          <a:endParaRPr lang="pl-PL" dirty="0"/>
        </a:p>
      </dgm:t>
    </dgm:pt>
    <dgm:pt modelId="{B26523A4-B261-4D71-9F0C-60A42772B32E}" type="parTrans" cxnId="{F0CE27A8-26F3-41D5-80EE-C27A9400FFE3}">
      <dgm:prSet/>
      <dgm:spPr/>
      <dgm:t>
        <a:bodyPr/>
        <a:lstStyle/>
        <a:p>
          <a:endParaRPr lang="pl-PL"/>
        </a:p>
      </dgm:t>
    </dgm:pt>
    <dgm:pt modelId="{DE8BF779-37D9-47F6-9563-D4010D8945B4}" type="sibTrans" cxnId="{F0CE27A8-26F3-41D5-80EE-C27A9400FFE3}">
      <dgm:prSet/>
      <dgm:spPr/>
      <dgm:t>
        <a:bodyPr/>
        <a:lstStyle/>
        <a:p>
          <a:endParaRPr lang="pl-PL"/>
        </a:p>
      </dgm:t>
    </dgm:pt>
    <dgm:pt modelId="{FFF45EC7-6050-4133-8922-EEACE7F1F3CC}">
      <dgm:prSet phldrT="[Tekst]"/>
      <dgm:spPr/>
      <dgm:t>
        <a:bodyPr/>
        <a:lstStyle/>
        <a:p>
          <a:r>
            <a:rPr lang="pl-PL" b="1" dirty="0">
              <a:effectLst/>
            </a:rPr>
            <a:t>Rok 2021 </a:t>
          </a:r>
        </a:p>
        <a:p>
          <a:r>
            <a:rPr lang="pl-PL" dirty="0"/>
            <a:t>Wydatki Ogółem           </a:t>
          </a:r>
        </a:p>
        <a:p>
          <a:r>
            <a:rPr lang="pl-PL" b="1" u="sng" dirty="0"/>
            <a:t>8 425 376,03 PL</a:t>
          </a:r>
        </a:p>
      </dgm:t>
    </dgm:pt>
    <dgm:pt modelId="{95AD199E-3917-4C8D-9781-5ED558246F62}" type="parTrans" cxnId="{40D2EE8E-8B7A-43FE-B9D4-FBAC72EACBFA}">
      <dgm:prSet/>
      <dgm:spPr/>
      <dgm:t>
        <a:bodyPr/>
        <a:lstStyle/>
        <a:p>
          <a:endParaRPr lang="pl-PL"/>
        </a:p>
      </dgm:t>
    </dgm:pt>
    <dgm:pt modelId="{3CA931FB-D17C-497B-8C15-73F0C39B684F}" type="sibTrans" cxnId="{40D2EE8E-8B7A-43FE-B9D4-FBAC72EACBFA}">
      <dgm:prSet/>
      <dgm:spPr/>
      <dgm:t>
        <a:bodyPr/>
        <a:lstStyle/>
        <a:p>
          <a:endParaRPr lang="pl-PL"/>
        </a:p>
      </dgm:t>
    </dgm:pt>
    <dgm:pt modelId="{F95D8366-18DE-4B9A-86B1-88A2F96F3FA4}">
      <dgm:prSet phldrT="[Tekst]"/>
      <dgm:spPr/>
      <dgm:t>
        <a:bodyPr/>
        <a:lstStyle/>
        <a:p>
          <a:r>
            <a:rPr lang="pl-PL" dirty="0"/>
            <a:t>Środki własne  </a:t>
          </a:r>
        </a:p>
        <a:p>
          <a:r>
            <a:rPr lang="pl-PL" b="0" i="0" u="none" dirty="0"/>
            <a:t>6 464 163,36 PLN </a:t>
          </a:r>
          <a:endParaRPr lang="pl-PL" dirty="0"/>
        </a:p>
      </dgm:t>
    </dgm:pt>
    <dgm:pt modelId="{19EAE034-86FA-4CCA-8CA8-F0A8B00EEE1F}" type="parTrans" cxnId="{2CC4AF34-89EA-4924-922C-37F49DBB54BA}">
      <dgm:prSet/>
      <dgm:spPr/>
      <dgm:t>
        <a:bodyPr/>
        <a:lstStyle/>
        <a:p>
          <a:endParaRPr lang="pl-PL"/>
        </a:p>
      </dgm:t>
    </dgm:pt>
    <dgm:pt modelId="{C2BA2707-2121-450F-A8AA-B72E00DBC3B6}" type="sibTrans" cxnId="{2CC4AF34-89EA-4924-922C-37F49DBB54BA}">
      <dgm:prSet/>
      <dgm:spPr/>
      <dgm:t>
        <a:bodyPr/>
        <a:lstStyle/>
        <a:p>
          <a:endParaRPr lang="pl-PL"/>
        </a:p>
      </dgm:t>
    </dgm:pt>
    <dgm:pt modelId="{CB188DC2-5FAA-4A60-A751-B31BC555EF83}">
      <dgm:prSet phldrT="[Tekst]"/>
      <dgm:spPr/>
      <dgm:t>
        <a:bodyPr/>
        <a:lstStyle/>
        <a:p>
          <a:r>
            <a:rPr lang="pl-PL" dirty="0"/>
            <a:t>Dotacja               </a:t>
          </a:r>
        </a:p>
        <a:p>
          <a:r>
            <a:rPr lang="pl-PL" b="0" i="0" u="none" dirty="0"/>
            <a:t>1 961 212,67 PLN </a:t>
          </a:r>
          <a:endParaRPr lang="pl-PL" dirty="0"/>
        </a:p>
      </dgm:t>
    </dgm:pt>
    <dgm:pt modelId="{63E7C021-D29D-43D1-9CD0-BB814CF04C28}" type="parTrans" cxnId="{BBCBE42B-10EF-436D-9AEE-6F7C8C237E8A}">
      <dgm:prSet/>
      <dgm:spPr/>
      <dgm:t>
        <a:bodyPr/>
        <a:lstStyle/>
        <a:p>
          <a:endParaRPr lang="pl-PL"/>
        </a:p>
      </dgm:t>
    </dgm:pt>
    <dgm:pt modelId="{947D2D5C-B441-4678-954F-D93BCBEAE5BC}" type="sibTrans" cxnId="{BBCBE42B-10EF-436D-9AEE-6F7C8C237E8A}">
      <dgm:prSet/>
      <dgm:spPr/>
      <dgm:t>
        <a:bodyPr/>
        <a:lstStyle/>
        <a:p>
          <a:endParaRPr lang="pl-PL"/>
        </a:p>
      </dgm:t>
    </dgm:pt>
    <dgm:pt modelId="{84CCB59A-0909-412C-9607-AF37838CD3D4}">
      <dgm:prSet phldrT="[Tekst]"/>
      <dgm:spPr/>
      <dgm:t>
        <a:bodyPr/>
        <a:lstStyle/>
        <a:p>
          <a:r>
            <a:rPr lang="pl-PL" b="1" dirty="0">
              <a:effectLst/>
            </a:rPr>
            <a:t>Rok 2022 </a:t>
          </a:r>
        </a:p>
        <a:p>
          <a:r>
            <a:rPr lang="pl-PL" dirty="0"/>
            <a:t>Wydatki Ogółem          </a:t>
          </a:r>
        </a:p>
        <a:p>
          <a:r>
            <a:rPr lang="pl-PL" dirty="0"/>
            <a:t> 6 257 831,62</a:t>
          </a:r>
          <a:r>
            <a:rPr lang="pl-PL" b="1" u="sng" dirty="0"/>
            <a:t> PL</a:t>
          </a:r>
        </a:p>
      </dgm:t>
    </dgm:pt>
    <dgm:pt modelId="{DECF1B19-17A5-42FE-895D-864D97AE98C1}" type="parTrans" cxnId="{41D18E63-25CC-47B9-8DA4-C730A3917DEC}">
      <dgm:prSet/>
      <dgm:spPr/>
      <dgm:t>
        <a:bodyPr/>
        <a:lstStyle/>
        <a:p>
          <a:endParaRPr lang="pl-PL"/>
        </a:p>
      </dgm:t>
    </dgm:pt>
    <dgm:pt modelId="{1103E436-1C26-426F-A014-2294F8A76440}" type="sibTrans" cxnId="{41D18E63-25CC-47B9-8DA4-C730A3917DEC}">
      <dgm:prSet/>
      <dgm:spPr/>
      <dgm:t>
        <a:bodyPr/>
        <a:lstStyle/>
        <a:p>
          <a:endParaRPr lang="pl-PL"/>
        </a:p>
      </dgm:t>
    </dgm:pt>
    <dgm:pt modelId="{5BC8B825-ABE5-41F3-A084-A2D69F263523}">
      <dgm:prSet phldrT="[Tekst]"/>
      <dgm:spPr/>
      <dgm:t>
        <a:bodyPr/>
        <a:lstStyle/>
        <a:p>
          <a:r>
            <a:rPr lang="pl-PL" dirty="0"/>
            <a:t>Środki własne  </a:t>
          </a:r>
        </a:p>
        <a:p>
          <a:r>
            <a:rPr lang="pl-PL" b="0" i="0" u="none" dirty="0"/>
            <a:t>2 730 858,50 PLN </a:t>
          </a:r>
          <a:endParaRPr lang="pl-PL" dirty="0"/>
        </a:p>
      </dgm:t>
    </dgm:pt>
    <dgm:pt modelId="{C8EA4F73-1A10-4291-9EB7-F80FAF1C281B}" type="parTrans" cxnId="{25A9C054-E55D-49F8-85F6-4C7387991240}">
      <dgm:prSet/>
      <dgm:spPr/>
      <dgm:t>
        <a:bodyPr/>
        <a:lstStyle/>
        <a:p>
          <a:endParaRPr lang="pl-PL"/>
        </a:p>
      </dgm:t>
    </dgm:pt>
    <dgm:pt modelId="{FD61E2A4-C543-48F8-BFA8-B8F11E591EE0}" type="sibTrans" cxnId="{25A9C054-E55D-49F8-85F6-4C7387991240}">
      <dgm:prSet/>
      <dgm:spPr/>
      <dgm:t>
        <a:bodyPr/>
        <a:lstStyle/>
        <a:p>
          <a:endParaRPr lang="pl-PL"/>
        </a:p>
      </dgm:t>
    </dgm:pt>
    <dgm:pt modelId="{548B1D1F-FBD5-4293-BAD3-BA2C65294BD2}">
      <dgm:prSet phldrT="[Tekst]"/>
      <dgm:spPr/>
      <dgm:t>
        <a:bodyPr/>
        <a:lstStyle/>
        <a:p>
          <a:r>
            <a:rPr lang="pl-PL" dirty="0"/>
            <a:t>Dotacja               </a:t>
          </a:r>
        </a:p>
        <a:p>
          <a:r>
            <a:rPr lang="pl-PL" b="0" i="0" u="none" dirty="0"/>
            <a:t>3 526 973,12 PLN </a:t>
          </a:r>
          <a:endParaRPr lang="pl-PL" dirty="0"/>
        </a:p>
      </dgm:t>
    </dgm:pt>
    <dgm:pt modelId="{2E4C3A69-E1A6-4125-8AA3-4431E355EDBC}" type="parTrans" cxnId="{1DB7E6DA-1321-4EAF-AF1F-79C4C6DE18FD}">
      <dgm:prSet/>
      <dgm:spPr/>
      <dgm:t>
        <a:bodyPr/>
        <a:lstStyle/>
        <a:p>
          <a:endParaRPr lang="pl-PL"/>
        </a:p>
      </dgm:t>
    </dgm:pt>
    <dgm:pt modelId="{D28739F6-D206-4C35-8DA7-8ADEE18E4D8A}" type="sibTrans" cxnId="{1DB7E6DA-1321-4EAF-AF1F-79C4C6DE18FD}">
      <dgm:prSet/>
      <dgm:spPr/>
      <dgm:t>
        <a:bodyPr/>
        <a:lstStyle/>
        <a:p>
          <a:endParaRPr lang="pl-PL"/>
        </a:p>
      </dgm:t>
    </dgm:pt>
    <dgm:pt modelId="{CED00621-F136-45A3-85A1-C58973A8BD0B}">
      <dgm:prSet phldrT="[Tekst]"/>
      <dgm:spPr/>
      <dgm:t>
        <a:bodyPr/>
        <a:lstStyle/>
        <a:p>
          <a:r>
            <a:rPr lang="pl-PL" b="1" dirty="0">
              <a:effectLst/>
            </a:rPr>
            <a:t>Rok 2023 </a:t>
          </a:r>
        </a:p>
        <a:p>
          <a:r>
            <a:rPr lang="pl-PL" dirty="0"/>
            <a:t>Wydatki Ogółem          </a:t>
          </a:r>
        </a:p>
        <a:p>
          <a:r>
            <a:rPr lang="pl-PL" dirty="0"/>
            <a:t> 4 654 001,21</a:t>
          </a:r>
          <a:r>
            <a:rPr lang="pl-PL" b="1" u="sng" dirty="0"/>
            <a:t> PL</a:t>
          </a:r>
        </a:p>
      </dgm:t>
    </dgm:pt>
    <dgm:pt modelId="{84872D23-07C5-414C-BDCE-33BA853DACA3}" type="parTrans" cxnId="{07F70302-6006-4D9F-9AAC-F63B0C8DA8A8}">
      <dgm:prSet/>
      <dgm:spPr/>
      <dgm:t>
        <a:bodyPr/>
        <a:lstStyle/>
        <a:p>
          <a:endParaRPr lang="pl-PL"/>
        </a:p>
      </dgm:t>
    </dgm:pt>
    <dgm:pt modelId="{7BFFBABA-F9F3-41A3-B55B-C7C41B2F2C29}" type="sibTrans" cxnId="{07F70302-6006-4D9F-9AAC-F63B0C8DA8A8}">
      <dgm:prSet/>
      <dgm:spPr/>
      <dgm:t>
        <a:bodyPr/>
        <a:lstStyle/>
        <a:p>
          <a:endParaRPr lang="pl-PL"/>
        </a:p>
      </dgm:t>
    </dgm:pt>
    <dgm:pt modelId="{5217A498-E651-41A7-8477-BCC611D3E1DB}">
      <dgm:prSet phldrT="[Tekst]"/>
      <dgm:spPr/>
      <dgm:t>
        <a:bodyPr/>
        <a:lstStyle/>
        <a:p>
          <a:r>
            <a:rPr lang="pl-PL" dirty="0"/>
            <a:t>Środki własne  </a:t>
          </a:r>
        </a:p>
        <a:p>
          <a:r>
            <a:rPr lang="pl-PL" b="0" i="0" u="none" dirty="0"/>
            <a:t>3 398 247,56 PLN </a:t>
          </a:r>
          <a:endParaRPr lang="pl-PL" dirty="0"/>
        </a:p>
      </dgm:t>
    </dgm:pt>
    <dgm:pt modelId="{0E41DB4D-9F3E-4EFE-84C6-A020FC8C64AE}" type="parTrans" cxnId="{F170B0FC-89AA-4AFF-AAFE-94350A7567B3}">
      <dgm:prSet/>
      <dgm:spPr/>
      <dgm:t>
        <a:bodyPr/>
        <a:lstStyle/>
        <a:p>
          <a:endParaRPr lang="pl-PL"/>
        </a:p>
      </dgm:t>
    </dgm:pt>
    <dgm:pt modelId="{F02262C4-D752-4990-8860-A6AE9CAC73EA}" type="sibTrans" cxnId="{F170B0FC-89AA-4AFF-AAFE-94350A7567B3}">
      <dgm:prSet/>
      <dgm:spPr/>
      <dgm:t>
        <a:bodyPr/>
        <a:lstStyle/>
        <a:p>
          <a:endParaRPr lang="pl-PL"/>
        </a:p>
      </dgm:t>
    </dgm:pt>
    <dgm:pt modelId="{6642839C-3C55-4459-AC00-D3E5CA1AB76C}">
      <dgm:prSet phldrT="[Tekst]"/>
      <dgm:spPr/>
      <dgm:t>
        <a:bodyPr/>
        <a:lstStyle/>
        <a:p>
          <a:r>
            <a:rPr lang="pl-PL" dirty="0"/>
            <a:t>Dotacja               </a:t>
          </a:r>
        </a:p>
        <a:p>
          <a:r>
            <a:rPr lang="pl-PL" b="0" i="0" u="none" dirty="0"/>
            <a:t>1 255 753,65 PLN </a:t>
          </a:r>
          <a:endParaRPr lang="pl-PL" dirty="0"/>
        </a:p>
      </dgm:t>
    </dgm:pt>
    <dgm:pt modelId="{459BF86D-0D14-4222-AE63-2110148844EC}" type="parTrans" cxnId="{75ECBF12-7A89-4C64-97C5-5B2870E0917D}">
      <dgm:prSet/>
      <dgm:spPr/>
      <dgm:t>
        <a:bodyPr/>
        <a:lstStyle/>
        <a:p>
          <a:endParaRPr lang="pl-PL"/>
        </a:p>
      </dgm:t>
    </dgm:pt>
    <dgm:pt modelId="{F1F35541-80B9-40ED-97FC-2DD48D28B7FA}" type="sibTrans" cxnId="{75ECBF12-7A89-4C64-97C5-5B2870E0917D}">
      <dgm:prSet/>
      <dgm:spPr/>
      <dgm:t>
        <a:bodyPr/>
        <a:lstStyle/>
        <a:p>
          <a:endParaRPr lang="pl-PL"/>
        </a:p>
      </dgm:t>
    </dgm:pt>
    <dgm:pt modelId="{1A580877-D478-46C9-963D-4006AF047DBB}" type="pres">
      <dgm:prSet presAssocID="{1EA3E937-D327-47B9-B68F-3714D64B32C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2DA4E08-A3BA-4B3D-8789-D28461D583D1}" type="pres">
      <dgm:prSet presAssocID="{E7153B1A-A506-47BC-8D18-6F8FB9500451}" presName="root" presStyleCnt="0"/>
      <dgm:spPr/>
    </dgm:pt>
    <dgm:pt modelId="{E262ECFE-8A6A-49A4-9FC2-CE939C28DACC}" type="pres">
      <dgm:prSet presAssocID="{E7153B1A-A506-47BC-8D18-6F8FB9500451}" presName="rootComposite" presStyleCnt="0"/>
      <dgm:spPr/>
    </dgm:pt>
    <dgm:pt modelId="{C74D9B8E-347E-442F-BF85-96C7D1F4C790}" type="pres">
      <dgm:prSet presAssocID="{E7153B1A-A506-47BC-8D18-6F8FB9500451}" presName="rootText" presStyleLbl="node1" presStyleIdx="0" presStyleCnt="6" custScaleX="61258" custScaleY="49945"/>
      <dgm:spPr/>
    </dgm:pt>
    <dgm:pt modelId="{4D1877F8-A153-41D2-AB95-9FE7CE43200E}" type="pres">
      <dgm:prSet presAssocID="{E7153B1A-A506-47BC-8D18-6F8FB9500451}" presName="rootConnector" presStyleLbl="node1" presStyleIdx="0" presStyleCnt="6"/>
      <dgm:spPr/>
    </dgm:pt>
    <dgm:pt modelId="{0119E3F0-2CFE-4318-97DA-A13DD548AE73}" type="pres">
      <dgm:prSet presAssocID="{E7153B1A-A506-47BC-8D18-6F8FB9500451}" presName="childShape" presStyleCnt="0"/>
      <dgm:spPr/>
    </dgm:pt>
    <dgm:pt modelId="{BC89ED9F-8C56-4E0E-B914-2C937688BBC0}" type="pres">
      <dgm:prSet presAssocID="{C55D805C-BB7A-4D4E-ABED-82E7E1520807}" presName="Name13" presStyleLbl="parChTrans1D2" presStyleIdx="0" presStyleCnt="12"/>
      <dgm:spPr/>
    </dgm:pt>
    <dgm:pt modelId="{54428281-9304-45AF-A608-096C17EB42B2}" type="pres">
      <dgm:prSet presAssocID="{18BD7245-EBF5-4139-904F-023868408050}" presName="childText" presStyleLbl="bgAcc1" presStyleIdx="0" presStyleCnt="12" custScaleX="67628" custScaleY="62185">
        <dgm:presLayoutVars>
          <dgm:bulletEnabled val="1"/>
        </dgm:presLayoutVars>
      </dgm:prSet>
      <dgm:spPr/>
    </dgm:pt>
    <dgm:pt modelId="{B799EFD9-9399-45A5-9551-048428102DFB}" type="pres">
      <dgm:prSet presAssocID="{D6DEF9DA-D8FE-4143-B54C-51A3B7EB133A}" presName="Name13" presStyleLbl="parChTrans1D2" presStyleIdx="1" presStyleCnt="12"/>
      <dgm:spPr/>
    </dgm:pt>
    <dgm:pt modelId="{063F2416-9F6F-48F5-874D-23B70887BB7A}" type="pres">
      <dgm:prSet presAssocID="{C28378B2-2F79-418B-8DFE-DB19C43A4949}" presName="childText" presStyleLbl="bgAcc1" presStyleIdx="1" presStyleCnt="12" custScaleX="67628" custScaleY="48204">
        <dgm:presLayoutVars>
          <dgm:bulletEnabled val="1"/>
        </dgm:presLayoutVars>
      </dgm:prSet>
      <dgm:spPr/>
    </dgm:pt>
    <dgm:pt modelId="{B5B7AF7E-A690-4260-8C76-6389CC223810}" type="pres">
      <dgm:prSet presAssocID="{F7D32BBE-ECC7-4F76-944E-FCF807DC640D}" presName="root" presStyleCnt="0"/>
      <dgm:spPr/>
    </dgm:pt>
    <dgm:pt modelId="{C9ACBA53-9C2B-409A-A319-3B4DE6EF94A5}" type="pres">
      <dgm:prSet presAssocID="{F7D32BBE-ECC7-4F76-944E-FCF807DC640D}" presName="rootComposite" presStyleCnt="0"/>
      <dgm:spPr/>
    </dgm:pt>
    <dgm:pt modelId="{CF92BAF8-4CC9-4067-9D4E-C2033FC6FB68}" type="pres">
      <dgm:prSet presAssocID="{F7D32BBE-ECC7-4F76-944E-FCF807DC640D}" presName="rootText" presStyleLbl="node1" presStyleIdx="1" presStyleCnt="6" custScaleX="61258" custScaleY="49945"/>
      <dgm:spPr/>
    </dgm:pt>
    <dgm:pt modelId="{43D57D69-6394-4039-8F8A-ACE13CE63141}" type="pres">
      <dgm:prSet presAssocID="{F7D32BBE-ECC7-4F76-944E-FCF807DC640D}" presName="rootConnector" presStyleLbl="node1" presStyleIdx="1" presStyleCnt="6"/>
      <dgm:spPr/>
    </dgm:pt>
    <dgm:pt modelId="{FFA8EF20-3C90-448D-925B-3DCAEA1083F1}" type="pres">
      <dgm:prSet presAssocID="{F7D32BBE-ECC7-4F76-944E-FCF807DC640D}" presName="childShape" presStyleCnt="0"/>
      <dgm:spPr/>
    </dgm:pt>
    <dgm:pt modelId="{C711079E-4906-4472-B6A0-E518BD312698}" type="pres">
      <dgm:prSet presAssocID="{5132BE7E-0E53-443A-A04B-3421CC3CC525}" presName="Name13" presStyleLbl="parChTrans1D2" presStyleIdx="2" presStyleCnt="12"/>
      <dgm:spPr/>
    </dgm:pt>
    <dgm:pt modelId="{3890F0D8-2354-414E-A61C-3F19DF492325}" type="pres">
      <dgm:prSet presAssocID="{7F2561E3-6C50-447D-9CD8-D9E7C389BB34}" presName="childText" presStyleLbl="bgAcc1" presStyleIdx="2" presStyleCnt="12" custScaleX="67628" custScaleY="62185">
        <dgm:presLayoutVars>
          <dgm:bulletEnabled val="1"/>
        </dgm:presLayoutVars>
      </dgm:prSet>
      <dgm:spPr/>
    </dgm:pt>
    <dgm:pt modelId="{68D931CD-2E46-42AD-8F19-0190A24B7154}" type="pres">
      <dgm:prSet presAssocID="{5F246695-8E37-4B08-A033-9562036F1ADD}" presName="Name13" presStyleLbl="parChTrans1D2" presStyleIdx="3" presStyleCnt="12"/>
      <dgm:spPr/>
    </dgm:pt>
    <dgm:pt modelId="{CBD6B377-D488-4195-AA7B-5C66F864BE6A}" type="pres">
      <dgm:prSet presAssocID="{C8B97147-0430-41FA-883B-D1069E198883}" presName="childText" presStyleLbl="bgAcc1" presStyleIdx="3" presStyleCnt="12" custScaleX="67628" custScaleY="48204">
        <dgm:presLayoutVars>
          <dgm:bulletEnabled val="1"/>
        </dgm:presLayoutVars>
      </dgm:prSet>
      <dgm:spPr/>
    </dgm:pt>
    <dgm:pt modelId="{2672C792-8657-4826-A7B5-D6A620A375AA}" type="pres">
      <dgm:prSet presAssocID="{A9A2F143-28DC-4361-9FC5-618E9CEE707F}" presName="root" presStyleCnt="0"/>
      <dgm:spPr/>
    </dgm:pt>
    <dgm:pt modelId="{B58B7E20-CC09-492A-8D27-2AE325EDB556}" type="pres">
      <dgm:prSet presAssocID="{A9A2F143-28DC-4361-9FC5-618E9CEE707F}" presName="rootComposite" presStyleCnt="0"/>
      <dgm:spPr/>
    </dgm:pt>
    <dgm:pt modelId="{C9D6609C-E9BB-44A8-B7AA-D52308482F5E}" type="pres">
      <dgm:prSet presAssocID="{A9A2F143-28DC-4361-9FC5-618E9CEE707F}" presName="rootText" presStyleLbl="node1" presStyleIdx="2" presStyleCnt="6" custScaleX="61258" custScaleY="49945"/>
      <dgm:spPr/>
    </dgm:pt>
    <dgm:pt modelId="{236AF5A4-3AED-427D-A321-9844A86CF2DE}" type="pres">
      <dgm:prSet presAssocID="{A9A2F143-28DC-4361-9FC5-618E9CEE707F}" presName="rootConnector" presStyleLbl="node1" presStyleIdx="2" presStyleCnt="6"/>
      <dgm:spPr/>
    </dgm:pt>
    <dgm:pt modelId="{95711F52-260B-42DA-9DCC-E7A1112D322E}" type="pres">
      <dgm:prSet presAssocID="{A9A2F143-28DC-4361-9FC5-618E9CEE707F}" presName="childShape" presStyleCnt="0"/>
      <dgm:spPr/>
    </dgm:pt>
    <dgm:pt modelId="{1EB31B6B-B03F-4D27-BD7B-BA4A751C0234}" type="pres">
      <dgm:prSet presAssocID="{13DE6692-3CD9-4CFA-A8D9-F3402B3A6088}" presName="Name13" presStyleLbl="parChTrans1D2" presStyleIdx="4" presStyleCnt="12"/>
      <dgm:spPr/>
    </dgm:pt>
    <dgm:pt modelId="{018837CE-3B5C-4476-A578-D3E73911E1BD}" type="pres">
      <dgm:prSet presAssocID="{DC1CE303-10F5-4014-9A97-BCB68BEB0738}" presName="childText" presStyleLbl="bgAcc1" presStyleIdx="4" presStyleCnt="12" custScaleX="67628" custScaleY="62185">
        <dgm:presLayoutVars>
          <dgm:bulletEnabled val="1"/>
        </dgm:presLayoutVars>
      </dgm:prSet>
      <dgm:spPr/>
    </dgm:pt>
    <dgm:pt modelId="{2CBC98CF-EF72-4B1D-B105-62D873E22A35}" type="pres">
      <dgm:prSet presAssocID="{B26523A4-B261-4D71-9F0C-60A42772B32E}" presName="Name13" presStyleLbl="parChTrans1D2" presStyleIdx="5" presStyleCnt="12"/>
      <dgm:spPr/>
    </dgm:pt>
    <dgm:pt modelId="{AF57101B-8995-4DA7-ADDE-B25B53B35558}" type="pres">
      <dgm:prSet presAssocID="{C56AAB0A-58DB-4206-B345-6FB96DE63B6D}" presName="childText" presStyleLbl="bgAcc1" presStyleIdx="5" presStyleCnt="12" custScaleX="67628" custScaleY="48204">
        <dgm:presLayoutVars>
          <dgm:bulletEnabled val="1"/>
        </dgm:presLayoutVars>
      </dgm:prSet>
      <dgm:spPr/>
    </dgm:pt>
    <dgm:pt modelId="{C3EFD4EA-573D-4842-A64C-EB290AC09ADC}" type="pres">
      <dgm:prSet presAssocID="{FFF45EC7-6050-4133-8922-EEACE7F1F3CC}" presName="root" presStyleCnt="0"/>
      <dgm:spPr/>
    </dgm:pt>
    <dgm:pt modelId="{A89A12AF-81FD-4209-8BB4-CB061DBBDE30}" type="pres">
      <dgm:prSet presAssocID="{FFF45EC7-6050-4133-8922-EEACE7F1F3CC}" presName="rootComposite" presStyleCnt="0"/>
      <dgm:spPr/>
    </dgm:pt>
    <dgm:pt modelId="{4E0A032B-4297-4AD4-A031-7867888E9339}" type="pres">
      <dgm:prSet presAssocID="{FFF45EC7-6050-4133-8922-EEACE7F1F3CC}" presName="rootText" presStyleLbl="node1" presStyleIdx="3" presStyleCnt="6" custScaleX="61258" custScaleY="49945"/>
      <dgm:spPr/>
    </dgm:pt>
    <dgm:pt modelId="{A35DD89E-7243-409E-BA15-400AB95F2B2B}" type="pres">
      <dgm:prSet presAssocID="{FFF45EC7-6050-4133-8922-EEACE7F1F3CC}" presName="rootConnector" presStyleLbl="node1" presStyleIdx="3" presStyleCnt="6"/>
      <dgm:spPr/>
    </dgm:pt>
    <dgm:pt modelId="{C86E464D-BC01-4E37-9BCE-53837FCFEFD4}" type="pres">
      <dgm:prSet presAssocID="{FFF45EC7-6050-4133-8922-EEACE7F1F3CC}" presName="childShape" presStyleCnt="0"/>
      <dgm:spPr/>
    </dgm:pt>
    <dgm:pt modelId="{9CDC2B53-9C28-4BBE-81E6-8565E250774D}" type="pres">
      <dgm:prSet presAssocID="{19EAE034-86FA-4CCA-8CA8-F0A8B00EEE1F}" presName="Name13" presStyleLbl="parChTrans1D2" presStyleIdx="6" presStyleCnt="12"/>
      <dgm:spPr/>
    </dgm:pt>
    <dgm:pt modelId="{48DB2221-B582-4018-9585-AB95C9E8C16F}" type="pres">
      <dgm:prSet presAssocID="{F95D8366-18DE-4B9A-86B1-88A2F96F3FA4}" presName="childText" presStyleLbl="bgAcc1" presStyleIdx="6" presStyleCnt="12" custScaleX="67628" custScaleY="62185">
        <dgm:presLayoutVars>
          <dgm:bulletEnabled val="1"/>
        </dgm:presLayoutVars>
      </dgm:prSet>
      <dgm:spPr/>
    </dgm:pt>
    <dgm:pt modelId="{06EB8AAE-1452-4CA7-B062-F72CFFE463F7}" type="pres">
      <dgm:prSet presAssocID="{63E7C021-D29D-43D1-9CD0-BB814CF04C28}" presName="Name13" presStyleLbl="parChTrans1D2" presStyleIdx="7" presStyleCnt="12"/>
      <dgm:spPr/>
    </dgm:pt>
    <dgm:pt modelId="{F403F91E-3F64-43F6-9896-E1B842EC2A98}" type="pres">
      <dgm:prSet presAssocID="{CB188DC2-5FAA-4A60-A751-B31BC555EF83}" presName="childText" presStyleLbl="bgAcc1" presStyleIdx="7" presStyleCnt="12" custScaleX="67628" custScaleY="48204">
        <dgm:presLayoutVars>
          <dgm:bulletEnabled val="1"/>
        </dgm:presLayoutVars>
      </dgm:prSet>
      <dgm:spPr/>
    </dgm:pt>
    <dgm:pt modelId="{F567CFD8-AA23-4557-AA05-AFB93799D7DC}" type="pres">
      <dgm:prSet presAssocID="{84CCB59A-0909-412C-9607-AF37838CD3D4}" presName="root" presStyleCnt="0"/>
      <dgm:spPr/>
    </dgm:pt>
    <dgm:pt modelId="{924B4C6F-5815-45DF-9A8F-44A25E107D1E}" type="pres">
      <dgm:prSet presAssocID="{84CCB59A-0909-412C-9607-AF37838CD3D4}" presName="rootComposite" presStyleCnt="0"/>
      <dgm:spPr/>
    </dgm:pt>
    <dgm:pt modelId="{D43BD16A-FF74-4EC5-9547-C995ECEB4B5F}" type="pres">
      <dgm:prSet presAssocID="{84CCB59A-0909-412C-9607-AF37838CD3D4}" presName="rootText" presStyleLbl="node1" presStyleIdx="4" presStyleCnt="6" custScaleX="61258" custScaleY="49945"/>
      <dgm:spPr/>
    </dgm:pt>
    <dgm:pt modelId="{25ECA10D-B60E-4E82-B876-4AA6F9ADEB40}" type="pres">
      <dgm:prSet presAssocID="{84CCB59A-0909-412C-9607-AF37838CD3D4}" presName="rootConnector" presStyleLbl="node1" presStyleIdx="4" presStyleCnt="6"/>
      <dgm:spPr/>
    </dgm:pt>
    <dgm:pt modelId="{AF5302BE-61CD-4F02-8AB0-865CB190A97A}" type="pres">
      <dgm:prSet presAssocID="{84CCB59A-0909-412C-9607-AF37838CD3D4}" presName="childShape" presStyleCnt="0"/>
      <dgm:spPr/>
    </dgm:pt>
    <dgm:pt modelId="{D17AE281-C416-457E-8825-A497882F56A0}" type="pres">
      <dgm:prSet presAssocID="{C8EA4F73-1A10-4291-9EB7-F80FAF1C281B}" presName="Name13" presStyleLbl="parChTrans1D2" presStyleIdx="8" presStyleCnt="12"/>
      <dgm:spPr/>
    </dgm:pt>
    <dgm:pt modelId="{37637422-57F4-4FF8-8BC3-4363DEFBB1E4}" type="pres">
      <dgm:prSet presAssocID="{5BC8B825-ABE5-41F3-A084-A2D69F263523}" presName="childText" presStyleLbl="bgAcc1" presStyleIdx="8" presStyleCnt="12" custScaleX="67628" custScaleY="62185">
        <dgm:presLayoutVars>
          <dgm:bulletEnabled val="1"/>
        </dgm:presLayoutVars>
      </dgm:prSet>
      <dgm:spPr/>
    </dgm:pt>
    <dgm:pt modelId="{2CD6B2C6-7017-46B4-934C-31ED39993DE6}" type="pres">
      <dgm:prSet presAssocID="{2E4C3A69-E1A6-4125-8AA3-4431E355EDBC}" presName="Name13" presStyleLbl="parChTrans1D2" presStyleIdx="9" presStyleCnt="12"/>
      <dgm:spPr/>
    </dgm:pt>
    <dgm:pt modelId="{30FB43CC-9F08-42E6-8BE2-A3C4C4120122}" type="pres">
      <dgm:prSet presAssocID="{548B1D1F-FBD5-4293-BAD3-BA2C65294BD2}" presName="childText" presStyleLbl="bgAcc1" presStyleIdx="9" presStyleCnt="12" custScaleX="67628" custScaleY="48204">
        <dgm:presLayoutVars>
          <dgm:bulletEnabled val="1"/>
        </dgm:presLayoutVars>
      </dgm:prSet>
      <dgm:spPr/>
    </dgm:pt>
    <dgm:pt modelId="{263627E8-B4B0-4289-B654-834E4D5501E2}" type="pres">
      <dgm:prSet presAssocID="{CED00621-F136-45A3-85A1-C58973A8BD0B}" presName="root" presStyleCnt="0"/>
      <dgm:spPr/>
    </dgm:pt>
    <dgm:pt modelId="{0EBA4AE1-9575-451B-BC80-41C6680008DA}" type="pres">
      <dgm:prSet presAssocID="{CED00621-F136-45A3-85A1-C58973A8BD0B}" presName="rootComposite" presStyleCnt="0"/>
      <dgm:spPr/>
    </dgm:pt>
    <dgm:pt modelId="{77D0AFEA-440C-43DC-A721-5905C6246437}" type="pres">
      <dgm:prSet presAssocID="{CED00621-F136-45A3-85A1-C58973A8BD0B}" presName="rootText" presStyleLbl="node1" presStyleIdx="5" presStyleCnt="6" custScaleX="61258" custScaleY="49945"/>
      <dgm:spPr/>
    </dgm:pt>
    <dgm:pt modelId="{0F6BB391-C4CA-4BAA-A9EE-88EBC040820A}" type="pres">
      <dgm:prSet presAssocID="{CED00621-F136-45A3-85A1-C58973A8BD0B}" presName="rootConnector" presStyleLbl="node1" presStyleIdx="5" presStyleCnt="6"/>
      <dgm:spPr/>
    </dgm:pt>
    <dgm:pt modelId="{9B7BD627-9C89-4652-A231-A687791BC5FF}" type="pres">
      <dgm:prSet presAssocID="{CED00621-F136-45A3-85A1-C58973A8BD0B}" presName="childShape" presStyleCnt="0"/>
      <dgm:spPr/>
    </dgm:pt>
    <dgm:pt modelId="{A5D6892F-174F-4EEE-8E66-761401700D6E}" type="pres">
      <dgm:prSet presAssocID="{0E41DB4D-9F3E-4EFE-84C6-A020FC8C64AE}" presName="Name13" presStyleLbl="parChTrans1D2" presStyleIdx="10" presStyleCnt="12"/>
      <dgm:spPr/>
    </dgm:pt>
    <dgm:pt modelId="{28BDD600-4EC7-4854-8E13-5AABDAFD6DA0}" type="pres">
      <dgm:prSet presAssocID="{5217A498-E651-41A7-8477-BCC611D3E1DB}" presName="childText" presStyleLbl="bgAcc1" presStyleIdx="10" presStyleCnt="12" custScaleX="67628" custScaleY="62185">
        <dgm:presLayoutVars>
          <dgm:bulletEnabled val="1"/>
        </dgm:presLayoutVars>
      </dgm:prSet>
      <dgm:spPr/>
    </dgm:pt>
    <dgm:pt modelId="{8DB5F2F4-76B5-476E-BE47-F051E3A7E670}" type="pres">
      <dgm:prSet presAssocID="{459BF86D-0D14-4222-AE63-2110148844EC}" presName="Name13" presStyleLbl="parChTrans1D2" presStyleIdx="11" presStyleCnt="12"/>
      <dgm:spPr/>
    </dgm:pt>
    <dgm:pt modelId="{1ED01932-3A48-4606-AB88-88DEA83ADAB9}" type="pres">
      <dgm:prSet presAssocID="{6642839C-3C55-4459-AC00-D3E5CA1AB76C}" presName="childText" presStyleLbl="bgAcc1" presStyleIdx="11" presStyleCnt="12" custScaleX="67628" custScaleY="48204">
        <dgm:presLayoutVars>
          <dgm:bulletEnabled val="1"/>
        </dgm:presLayoutVars>
      </dgm:prSet>
      <dgm:spPr/>
    </dgm:pt>
  </dgm:ptLst>
  <dgm:cxnLst>
    <dgm:cxn modelId="{07F70302-6006-4D9F-9AAC-F63B0C8DA8A8}" srcId="{1EA3E937-D327-47B9-B68F-3714D64B32C1}" destId="{CED00621-F136-45A3-85A1-C58973A8BD0B}" srcOrd="5" destOrd="0" parTransId="{84872D23-07C5-414C-BDCE-33BA853DACA3}" sibTransId="{7BFFBABA-F9F3-41A3-B55B-C7C41B2F2C29}"/>
    <dgm:cxn modelId="{36A0EB0A-90EA-4B60-A222-3EB49DF62096}" type="presOf" srcId="{84CCB59A-0909-412C-9607-AF37838CD3D4}" destId="{25ECA10D-B60E-4E82-B876-4AA6F9ADEB40}" srcOrd="1" destOrd="0" presId="urn:microsoft.com/office/officeart/2005/8/layout/hierarchy3"/>
    <dgm:cxn modelId="{C7008A0F-8573-47FE-865D-D7CC1C9D6955}" type="presOf" srcId="{5BC8B825-ABE5-41F3-A084-A2D69F263523}" destId="{37637422-57F4-4FF8-8BC3-4363DEFBB1E4}" srcOrd="0" destOrd="0" presId="urn:microsoft.com/office/officeart/2005/8/layout/hierarchy3"/>
    <dgm:cxn modelId="{5B6D2D11-7C3A-4C88-8122-03F2584FAC33}" type="presOf" srcId="{CED00621-F136-45A3-85A1-C58973A8BD0B}" destId="{0F6BB391-C4CA-4BAA-A9EE-88EBC040820A}" srcOrd="1" destOrd="0" presId="urn:microsoft.com/office/officeart/2005/8/layout/hierarchy3"/>
    <dgm:cxn modelId="{0B8E2212-6B41-4503-874D-17AA6F35B8AD}" type="presOf" srcId="{C8EA4F73-1A10-4291-9EB7-F80FAF1C281B}" destId="{D17AE281-C416-457E-8825-A497882F56A0}" srcOrd="0" destOrd="0" presId="urn:microsoft.com/office/officeart/2005/8/layout/hierarchy3"/>
    <dgm:cxn modelId="{75ECBF12-7A89-4C64-97C5-5B2870E0917D}" srcId="{CED00621-F136-45A3-85A1-C58973A8BD0B}" destId="{6642839C-3C55-4459-AC00-D3E5CA1AB76C}" srcOrd="1" destOrd="0" parTransId="{459BF86D-0D14-4222-AE63-2110148844EC}" sibTransId="{F1F35541-80B9-40ED-97FC-2DD48D28B7FA}"/>
    <dgm:cxn modelId="{BA0A7C1C-876C-436D-90B4-495396736204}" type="presOf" srcId="{CED00621-F136-45A3-85A1-C58973A8BD0B}" destId="{77D0AFEA-440C-43DC-A721-5905C6246437}" srcOrd="0" destOrd="0" presId="urn:microsoft.com/office/officeart/2005/8/layout/hierarchy3"/>
    <dgm:cxn modelId="{40374320-215A-4F3F-9A5D-C7F89EB8BB0C}" type="presOf" srcId="{C56AAB0A-58DB-4206-B345-6FB96DE63B6D}" destId="{AF57101B-8995-4DA7-ADDE-B25B53B35558}" srcOrd="0" destOrd="0" presId="urn:microsoft.com/office/officeart/2005/8/layout/hierarchy3"/>
    <dgm:cxn modelId="{AD518E28-5993-46DC-8347-8C8630138618}" type="presOf" srcId="{84CCB59A-0909-412C-9607-AF37838CD3D4}" destId="{D43BD16A-FF74-4EC5-9547-C995ECEB4B5F}" srcOrd="0" destOrd="0" presId="urn:microsoft.com/office/officeart/2005/8/layout/hierarchy3"/>
    <dgm:cxn modelId="{2D0FF028-816E-4FE1-8B12-9BDBC19FEC58}" srcId="{A9A2F143-28DC-4361-9FC5-618E9CEE707F}" destId="{DC1CE303-10F5-4014-9A97-BCB68BEB0738}" srcOrd="0" destOrd="0" parTransId="{13DE6692-3CD9-4CFA-A8D9-F3402B3A6088}" sibTransId="{AF960CE9-91B1-416D-9F2D-17EBC7B341C7}"/>
    <dgm:cxn modelId="{BBCBE42B-10EF-436D-9AEE-6F7C8C237E8A}" srcId="{FFF45EC7-6050-4133-8922-EEACE7F1F3CC}" destId="{CB188DC2-5FAA-4A60-A751-B31BC555EF83}" srcOrd="1" destOrd="0" parTransId="{63E7C021-D29D-43D1-9CD0-BB814CF04C28}" sibTransId="{947D2D5C-B441-4678-954F-D93BCBEAE5BC}"/>
    <dgm:cxn modelId="{08152030-E49D-4BB5-82E9-C57EED675023}" type="presOf" srcId="{C8B97147-0430-41FA-883B-D1069E198883}" destId="{CBD6B377-D488-4195-AA7B-5C66F864BE6A}" srcOrd="0" destOrd="0" presId="urn:microsoft.com/office/officeart/2005/8/layout/hierarchy3"/>
    <dgm:cxn modelId="{72642232-9721-4010-BFBB-235CE53893F8}" type="presOf" srcId="{C55D805C-BB7A-4D4E-ABED-82E7E1520807}" destId="{BC89ED9F-8C56-4E0E-B914-2C937688BBC0}" srcOrd="0" destOrd="0" presId="urn:microsoft.com/office/officeart/2005/8/layout/hierarchy3"/>
    <dgm:cxn modelId="{2CC4AF34-89EA-4924-922C-37F49DBB54BA}" srcId="{FFF45EC7-6050-4133-8922-EEACE7F1F3CC}" destId="{F95D8366-18DE-4B9A-86B1-88A2F96F3FA4}" srcOrd="0" destOrd="0" parTransId="{19EAE034-86FA-4CCA-8CA8-F0A8B00EEE1F}" sibTransId="{C2BA2707-2121-450F-A8AA-B72E00DBC3B6}"/>
    <dgm:cxn modelId="{E2B63E3B-487B-4D31-B189-632E048689F5}" srcId="{E7153B1A-A506-47BC-8D18-6F8FB9500451}" destId="{18BD7245-EBF5-4139-904F-023868408050}" srcOrd="0" destOrd="0" parTransId="{C55D805C-BB7A-4D4E-ABED-82E7E1520807}" sibTransId="{5C28918A-39F4-4ECB-8C59-64626E517CAA}"/>
    <dgm:cxn modelId="{72912640-04E7-41A5-A61A-A2DD1A1CDCEA}" type="presOf" srcId="{5F246695-8E37-4B08-A033-9562036F1ADD}" destId="{68D931CD-2E46-42AD-8F19-0190A24B7154}" srcOrd="0" destOrd="0" presId="urn:microsoft.com/office/officeart/2005/8/layout/hierarchy3"/>
    <dgm:cxn modelId="{05974E60-058D-4F25-899F-B95FB5BEB527}" type="presOf" srcId="{548B1D1F-FBD5-4293-BAD3-BA2C65294BD2}" destId="{30FB43CC-9F08-42E6-8BE2-A3C4C4120122}" srcOrd="0" destOrd="0" presId="urn:microsoft.com/office/officeart/2005/8/layout/hierarchy3"/>
    <dgm:cxn modelId="{41D18E63-25CC-47B9-8DA4-C730A3917DEC}" srcId="{1EA3E937-D327-47B9-B68F-3714D64B32C1}" destId="{84CCB59A-0909-412C-9607-AF37838CD3D4}" srcOrd="4" destOrd="0" parTransId="{DECF1B19-17A5-42FE-895D-864D97AE98C1}" sibTransId="{1103E436-1C26-426F-A014-2294F8A76440}"/>
    <dgm:cxn modelId="{28B76664-4429-4487-8019-88BF8DDD7B8B}" srcId="{F7D32BBE-ECC7-4F76-944E-FCF807DC640D}" destId="{C8B97147-0430-41FA-883B-D1069E198883}" srcOrd="1" destOrd="0" parTransId="{5F246695-8E37-4B08-A033-9562036F1ADD}" sibTransId="{EF20036F-2445-481E-BA49-DC477AD902C5}"/>
    <dgm:cxn modelId="{FA77BC44-ECF8-4DFC-A163-7677E63F787E}" type="presOf" srcId="{2E4C3A69-E1A6-4125-8AA3-4431E355EDBC}" destId="{2CD6B2C6-7017-46B4-934C-31ED39993DE6}" srcOrd="0" destOrd="0" presId="urn:microsoft.com/office/officeart/2005/8/layout/hierarchy3"/>
    <dgm:cxn modelId="{11571169-69DC-427D-AA6F-DF2E876DA28D}" type="presOf" srcId="{DC1CE303-10F5-4014-9A97-BCB68BEB0738}" destId="{018837CE-3B5C-4476-A578-D3E73911E1BD}" srcOrd="0" destOrd="0" presId="urn:microsoft.com/office/officeart/2005/8/layout/hierarchy3"/>
    <dgm:cxn modelId="{43EA3069-28DB-4384-A0DD-B11B69B1113F}" type="presOf" srcId="{5217A498-E651-41A7-8477-BCC611D3E1DB}" destId="{28BDD600-4EC7-4854-8E13-5AABDAFD6DA0}" srcOrd="0" destOrd="0" presId="urn:microsoft.com/office/officeart/2005/8/layout/hierarchy3"/>
    <dgm:cxn modelId="{A93EFC4B-E377-4B1C-912B-3828174253EF}" type="presOf" srcId="{FFF45EC7-6050-4133-8922-EEACE7F1F3CC}" destId="{4E0A032B-4297-4AD4-A031-7867888E9339}" srcOrd="0" destOrd="0" presId="urn:microsoft.com/office/officeart/2005/8/layout/hierarchy3"/>
    <dgm:cxn modelId="{53DE746C-DE89-46AF-95A6-58D1F034DDCC}" type="presOf" srcId="{B26523A4-B261-4D71-9F0C-60A42772B32E}" destId="{2CBC98CF-EF72-4B1D-B105-62D873E22A35}" srcOrd="0" destOrd="0" presId="urn:microsoft.com/office/officeart/2005/8/layout/hierarchy3"/>
    <dgm:cxn modelId="{AE0A566C-6E22-4BA7-BB36-E5722C632473}" type="presOf" srcId="{F7D32BBE-ECC7-4F76-944E-FCF807DC640D}" destId="{CF92BAF8-4CC9-4067-9D4E-C2033FC6FB68}" srcOrd="0" destOrd="0" presId="urn:microsoft.com/office/officeart/2005/8/layout/hierarchy3"/>
    <dgm:cxn modelId="{E3C0784D-21C9-4EC8-883D-5EE34BDA1A83}" type="presOf" srcId="{FFF45EC7-6050-4133-8922-EEACE7F1F3CC}" destId="{A35DD89E-7243-409E-BA15-400AB95F2B2B}" srcOrd="1" destOrd="0" presId="urn:microsoft.com/office/officeart/2005/8/layout/hierarchy3"/>
    <dgm:cxn modelId="{25A9C054-E55D-49F8-85F6-4C7387991240}" srcId="{84CCB59A-0909-412C-9607-AF37838CD3D4}" destId="{5BC8B825-ABE5-41F3-A084-A2D69F263523}" srcOrd="0" destOrd="0" parTransId="{C8EA4F73-1A10-4291-9EB7-F80FAF1C281B}" sibTransId="{FD61E2A4-C543-48F8-BFA8-B8F11E591EE0}"/>
    <dgm:cxn modelId="{83066D77-DE39-448C-8891-C950FB669908}" type="presOf" srcId="{13DE6692-3CD9-4CFA-A8D9-F3402B3A6088}" destId="{1EB31B6B-B03F-4D27-BD7B-BA4A751C0234}" srcOrd="0" destOrd="0" presId="urn:microsoft.com/office/officeart/2005/8/layout/hierarchy3"/>
    <dgm:cxn modelId="{4E9CEF57-5248-4398-B06B-CAF59F3F78B6}" srcId="{1EA3E937-D327-47B9-B68F-3714D64B32C1}" destId="{F7D32BBE-ECC7-4F76-944E-FCF807DC640D}" srcOrd="1" destOrd="0" parTransId="{AC310A74-FC1A-4EDB-A18F-0FD457042238}" sibTransId="{EE7AE967-9A3B-4ED7-8090-32AF31433FD1}"/>
    <dgm:cxn modelId="{21A16D79-C8D7-462B-9327-2EB979EEEDDD}" type="presOf" srcId="{6642839C-3C55-4459-AC00-D3E5CA1AB76C}" destId="{1ED01932-3A48-4606-AB88-88DEA83ADAB9}" srcOrd="0" destOrd="0" presId="urn:microsoft.com/office/officeart/2005/8/layout/hierarchy3"/>
    <dgm:cxn modelId="{346CA880-7D8A-4071-A073-D1C5782D95F2}" type="presOf" srcId="{E7153B1A-A506-47BC-8D18-6F8FB9500451}" destId="{4D1877F8-A153-41D2-AB95-9FE7CE43200E}" srcOrd="1" destOrd="0" presId="urn:microsoft.com/office/officeart/2005/8/layout/hierarchy3"/>
    <dgm:cxn modelId="{40D2EE8E-8B7A-43FE-B9D4-FBAC72EACBFA}" srcId="{1EA3E937-D327-47B9-B68F-3714D64B32C1}" destId="{FFF45EC7-6050-4133-8922-EEACE7F1F3CC}" srcOrd="3" destOrd="0" parTransId="{95AD199E-3917-4C8D-9781-5ED558246F62}" sibTransId="{3CA931FB-D17C-497B-8C15-73F0C39B684F}"/>
    <dgm:cxn modelId="{9331F991-CE98-4CF6-BC06-90FD14500D89}" type="presOf" srcId="{459BF86D-0D14-4222-AE63-2110148844EC}" destId="{8DB5F2F4-76B5-476E-BE47-F051E3A7E670}" srcOrd="0" destOrd="0" presId="urn:microsoft.com/office/officeart/2005/8/layout/hierarchy3"/>
    <dgm:cxn modelId="{D3CCAA93-A7B7-4340-A003-153BF7512B24}" type="presOf" srcId="{1EA3E937-D327-47B9-B68F-3714D64B32C1}" destId="{1A580877-D478-46C9-963D-4006AF047DBB}" srcOrd="0" destOrd="0" presId="urn:microsoft.com/office/officeart/2005/8/layout/hierarchy3"/>
    <dgm:cxn modelId="{C91D8C97-4570-4C94-98BB-8CC69130B2EE}" srcId="{1EA3E937-D327-47B9-B68F-3714D64B32C1}" destId="{E7153B1A-A506-47BC-8D18-6F8FB9500451}" srcOrd="0" destOrd="0" parTransId="{7EDCF1AD-CB63-4E5E-8244-F017A9E405A7}" sibTransId="{F74BAB66-C96A-4C72-8738-639CEB696104}"/>
    <dgm:cxn modelId="{9FDCF298-3521-46EE-B4C1-65C97BD0E190}" type="presOf" srcId="{F7D32BBE-ECC7-4F76-944E-FCF807DC640D}" destId="{43D57D69-6394-4039-8F8A-ACE13CE63141}" srcOrd="1" destOrd="0" presId="urn:microsoft.com/office/officeart/2005/8/layout/hierarchy3"/>
    <dgm:cxn modelId="{A606C59B-9583-43F5-9972-75B740DBA791}" type="presOf" srcId="{E7153B1A-A506-47BC-8D18-6F8FB9500451}" destId="{C74D9B8E-347E-442F-BF85-96C7D1F4C790}" srcOrd="0" destOrd="0" presId="urn:microsoft.com/office/officeart/2005/8/layout/hierarchy3"/>
    <dgm:cxn modelId="{AE4A2D9F-9F96-48AA-B7C2-5D1023520EFF}" type="presOf" srcId="{7F2561E3-6C50-447D-9CD8-D9E7C389BB34}" destId="{3890F0D8-2354-414E-A61C-3F19DF492325}" srcOrd="0" destOrd="0" presId="urn:microsoft.com/office/officeart/2005/8/layout/hierarchy3"/>
    <dgm:cxn modelId="{F0CE27A8-26F3-41D5-80EE-C27A9400FFE3}" srcId="{A9A2F143-28DC-4361-9FC5-618E9CEE707F}" destId="{C56AAB0A-58DB-4206-B345-6FB96DE63B6D}" srcOrd="1" destOrd="0" parTransId="{B26523A4-B261-4D71-9F0C-60A42772B32E}" sibTransId="{DE8BF779-37D9-47F6-9563-D4010D8945B4}"/>
    <dgm:cxn modelId="{36450EAE-2209-4924-9E91-490B8CCFBF52}" srcId="{F7D32BBE-ECC7-4F76-944E-FCF807DC640D}" destId="{7F2561E3-6C50-447D-9CD8-D9E7C389BB34}" srcOrd="0" destOrd="0" parTransId="{5132BE7E-0E53-443A-A04B-3421CC3CC525}" sibTransId="{E23E2BB5-0A2E-45CD-8F1B-ECBE006732CA}"/>
    <dgm:cxn modelId="{8A2E71B1-CBE8-4F48-9419-1B76FFF8DC3D}" type="presOf" srcId="{C28378B2-2F79-418B-8DFE-DB19C43A4949}" destId="{063F2416-9F6F-48F5-874D-23B70887BB7A}" srcOrd="0" destOrd="0" presId="urn:microsoft.com/office/officeart/2005/8/layout/hierarchy3"/>
    <dgm:cxn modelId="{6A2E4AB2-56EE-48CA-81AD-E865E8EDE6D2}" srcId="{1EA3E937-D327-47B9-B68F-3714D64B32C1}" destId="{A9A2F143-28DC-4361-9FC5-618E9CEE707F}" srcOrd="2" destOrd="0" parTransId="{0AD69259-1F54-4349-A05A-F7CDECE93225}" sibTransId="{96489AF6-61AD-4D55-A341-812A96DE5590}"/>
    <dgm:cxn modelId="{8C477DB5-A4E4-4F54-9197-F7155782ABC6}" type="presOf" srcId="{CB188DC2-5FAA-4A60-A751-B31BC555EF83}" destId="{F403F91E-3F64-43F6-9896-E1B842EC2A98}" srcOrd="0" destOrd="0" presId="urn:microsoft.com/office/officeart/2005/8/layout/hierarchy3"/>
    <dgm:cxn modelId="{2C86D4C6-7CC2-4DA5-B4F1-19B7AE77DB5D}" type="presOf" srcId="{A9A2F143-28DC-4361-9FC5-618E9CEE707F}" destId="{236AF5A4-3AED-427D-A321-9844A86CF2DE}" srcOrd="1" destOrd="0" presId="urn:microsoft.com/office/officeart/2005/8/layout/hierarchy3"/>
    <dgm:cxn modelId="{A76FF9C7-5D0F-4E90-BC9D-0F1517C93EDC}" type="presOf" srcId="{18BD7245-EBF5-4139-904F-023868408050}" destId="{54428281-9304-45AF-A608-096C17EB42B2}" srcOrd="0" destOrd="0" presId="urn:microsoft.com/office/officeart/2005/8/layout/hierarchy3"/>
    <dgm:cxn modelId="{35AA18D6-61EA-4802-B634-5EA2A4CC5584}" type="presOf" srcId="{F95D8366-18DE-4B9A-86B1-88A2F96F3FA4}" destId="{48DB2221-B582-4018-9585-AB95C9E8C16F}" srcOrd="0" destOrd="0" presId="urn:microsoft.com/office/officeart/2005/8/layout/hierarchy3"/>
    <dgm:cxn modelId="{1DB7E6DA-1321-4EAF-AF1F-79C4C6DE18FD}" srcId="{84CCB59A-0909-412C-9607-AF37838CD3D4}" destId="{548B1D1F-FBD5-4293-BAD3-BA2C65294BD2}" srcOrd="1" destOrd="0" parTransId="{2E4C3A69-E1A6-4125-8AA3-4431E355EDBC}" sibTransId="{D28739F6-D206-4C35-8DA7-8ADEE18E4D8A}"/>
    <dgm:cxn modelId="{3DD5DCE3-E391-43BD-B93D-93F7AC95B208}" type="presOf" srcId="{5132BE7E-0E53-443A-A04B-3421CC3CC525}" destId="{C711079E-4906-4472-B6A0-E518BD312698}" srcOrd="0" destOrd="0" presId="urn:microsoft.com/office/officeart/2005/8/layout/hierarchy3"/>
    <dgm:cxn modelId="{7B3A7CE4-FB77-4C5B-8A7A-73306B35FA56}" type="presOf" srcId="{0E41DB4D-9F3E-4EFE-84C6-A020FC8C64AE}" destId="{A5D6892F-174F-4EEE-8E66-761401700D6E}" srcOrd="0" destOrd="0" presId="urn:microsoft.com/office/officeart/2005/8/layout/hierarchy3"/>
    <dgm:cxn modelId="{AEB588F6-9ADD-45A3-9DD9-9612BD974CC4}" type="presOf" srcId="{D6DEF9DA-D8FE-4143-B54C-51A3B7EB133A}" destId="{B799EFD9-9399-45A5-9551-048428102DFB}" srcOrd="0" destOrd="0" presId="urn:microsoft.com/office/officeart/2005/8/layout/hierarchy3"/>
    <dgm:cxn modelId="{7AE440F9-CD53-43F8-9A26-B222639A2E76}" srcId="{E7153B1A-A506-47BC-8D18-6F8FB9500451}" destId="{C28378B2-2F79-418B-8DFE-DB19C43A4949}" srcOrd="1" destOrd="0" parTransId="{D6DEF9DA-D8FE-4143-B54C-51A3B7EB133A}" sibTransId="{AB8BC517-8380-447A-8FC0-DFD3D21BC304}"/>
    <dgm:cxn modelId="{331144FB-10F7-429E-985A-C7F8D6F2311F}" type="presOf" srcId="{A9A2F143-28DC-4361-9FC5-618E9CEE707F}" destId="{C9D6609C-E9BB-44A8-B7AA-D52308482F5E}" srcOrd="0" destOrd="0" presId="urn:microsoft.com/office/officeart/2005/8/layout/hierarchy3"/>
    <dgm:cxn modelId="{A73C84FB-6F4A-45F3-94EB-6AE752AC64E6}" type="presOf" srcId="{63E7C021-D29D-43D1-9CD0-BB814CF04C28}" destId="{06EB8AAE-1452-4CA7-B062-F72CFFE463F7}" srcOrd="0" destOrd="0" presId="urn:microsoft.com/office/officeart/2005/8/layout/hierarchy3"/>
    <dgm:cxn modelId="{F170B0FC-89AA-4AFF-AAFE-94350A7567B3}" srcId="{CED00621-F136-45A3-85A1-C58973A8BD0B}" destId="{5217A498-E651-41A7-8477-BCC611D3E1DB}" srcOrd="0" destOrd="0" parTransId="{0E41DB4D-9F3E-4EFE-84C6-A020FC8C64AE}" sibTransId="{F02262C4-D752-4990-8860-A6AE9CAC73EA}"/>
    <dgm:cxn modelId="{DB31D2FE-9821-4A64-AD37-72F3391B57CD}" type="presOf" srcId="{19EAE034-86FA-4CCA-8CA8-F0A8B00EEE1F}" destId="{9CDC2B53-9C28-4BBE-81E6-8565E250774D}" srcOrd="0" destOrd="0" presId="urn:microsoft.com/office/officeart/2005/8/layout/hierarchy3"/>
    <dgm:cxn modelId="{62503C74-55F5-4D02-982A-801F77A992D7}" type="presParOf" srcId="{1A580877-D478-46C9-963D-4006AF047DBB}" destId="{92DA4E08-A3BA-4B3D-8789-D28461D583D1}" srcOrd="0" destOrd="0" presId="urn:microsoft.com/office/officeart/2005/8/layout/hierarchy3"/>
    <dgm:cxn modelId="{6FE86F38-E381-4D7C-9A85-BA519DE131A1}" type="presParOf" srcId="{92DA4E08-A3BA-4B3D-8789-D28461D583D1}" destId="{E262ECFE-8A6A-49A4-9FC2-CE939C28DACC}" srcOrd="0" destOrd="0" presId="urn:microsoft.com/office/officeart/2005/8/layout/hierarchy3"/>
    <dgm:cxn modelId="{E80B9F33-4B71-4062-B2B8-291DA8610FAC}" type="presParOf" srcId="{E262ECFE-8A6A-49A4-9FC2-CE939C28DACC}" destId="{C74D9B8E-347E-442F-BF85-96C7D1F4C790}" srcOrd="0" destOrd="0" presId="urn:microsoft.com/office/officeart/2005/8/layout/hierarchy3"/>
    <dgm:cxn modelId="{E727D42D-1C33-4EAF-93F7-11D841DF5EA4}" type="presParOf" srcId="{E262ECFE-8A6A-49A4-9FC2-CE939C28DACC}" destId="{4D1877F8-A153-41D2-AB95-9FE7CE43200E}" srcOrd="1" destOrd="0" presId="urn:microsoft.com/office/officeart/2005/8/layout/hierarchy3"/>
    <dgm:cxn modelId="{EC5F7923-DA55-487D-90CD-4D77857461E3}" type="presParOf" srcId="{92DA4E08-A3BA-4B3D-8789-D28461D583D1}" destId="{0119E3F0-2CFE-4318-97DA-A13DD548AE73}" srcOrd="1" destOrd="0" presId="urn:microsoft.com/office/officeart/2005/8/layout/hierarchy3"/>
    <dgm:cxn modelId="{6AF6603B-A0E4-44BB-AAE5-09C9B9A69B9C}" type="presParOf" srcId="{0119E3F0-2CFE-4318-97DA-A13DD548AE73}" destId="{BC89ED9F-8C56-4E0E-B914-2C937688BBC0}" srcOrd="0" destOrd="0" presId="urn:microsoft.com/office/officeart/2005/8/layout/hierarchy3"/>
    <dgm:cxn modelId="{E68E767D-15B1-4B88-99DC-B6D916860303}" type="presParOf" srcId="{0119E3F0-2CFE-4318-97DA-A13DD548AE73}" destId="{54428281-9304-45AF-A608-096C17EB42B2}" srcOrd="1" destOrd="0" presId="urn:microsoft.com/office/officeart/2005/8/layout/hierarchy3"/>
    <dgm:cxn modelId="{33C773EA-A7A2-471C-915C-2C50F8B2A640}" type="presParOf" srcId="{0119E3F0-2CFE-4318-97DA-A13DD548AE73}" destId="{B799EFD9-9399-45A5-9551-048428102DFB}" srcOrd="2" destOrd="0" presId="urn:microsoft.com/office/officeart/2005/8/layout/hierarchy3"/>
    <dgm:cxn modelId="{47346E90-70C0-4408-939D-092A9AFA0B86}" type="presParOf" srcId="{0119E3F0-2CFE-4318-97DA-A13DD548AE73}" destId="{063F2416-9F6F-48F5-874D-23B70887BB7A}" srcOrd="3" destOrd="0" presId="urn:microsoft.com/office/officeart/2005/8/layout/hierarchy3"/>
    <dgm:cxn modelId="{BDC738D2-C99F-48A1-9C60-6AF186E35FD2}" type="presParOf" srcId="{1A580877-D478-46C9-963D-4006AF047DBB}" destId="{B5B7AF7E-A690-4260-8C76-6389CC223810}" srcOrd="1" destOrd="0" presId="urn:microsoft.com/office/officeart/2005/8/layout/hierarchy3"/>
    <dgm:cxn modelId="{7014768A-5CF4-492A-9856-B2E99C4ACC8C}" type="presParOf" srcId="{B5B7AF7E-A690-4260-8C76-6389CC223810}" destId="{C9ACBA53-9C2B-409A-A319-3B4DE6EF94A5}" srcOrd="0" destOrd="0" presId="urn:microsoft.com/office/officeart/2005/8/layout/hierarchy3"/>
    <dgm:cxn modelId="{CD7E407F-70CE-439B-A3FD-065B6114FE77}" type="presParOf" srcId="{C9ACBA53-9C2B-409A-A319-3B4DE6EF94A5}" destId="{CF92BAF8-4CC9-4067-9D4E-C2033FC6FB68}" srcOrd="0" destOrd="0" presId="urn:microsoft.com/office/officeart/2005/8/layout/hierarchy3"/>
    <dgm:cxn modelId="{A329D180-66BF-46D5-B2C0-DBADA2CC38B7}" type="presParOf" srcId="{C9ACBA53-9C2B-409A-A319-3B4DE6EF94A5}" destId="{43D57D69-6394-4039-8F8A-ACE13CE63141}" srcOrd="1" destOrd="0" presId="urn:microsoft.com/office/officeart/2005/8/layout/hierarchy3"/>
    <dgm:cxn modelId="{28BAB127-0B76-43D8-9C30-470C050135DD}" type="presParOf" srcId="{B5B7AF7E-A690-4260-8C76-6389CC223810}" destId="{FFA8EF20-3C90-448D-925B-3DCAEA1083F1}" srcOrd="1" destOrd="0" presId="urn:microsoft.com/office/officeart/2005/8/layout/hierarchy3"/>
    <dgm:cxn modelId="{C901B11A-03F3-497C-9A0F-881BA7C8F8E4}" type="presParOf" srcId="{FFA8EF20-3C90-448D-925B-3DCAEA1083F1}" destId="{C711079E-4906-4472-B6A0-E518BD312698}" srcOrd="0" destOrd="0" presId="urn:microsoft.com/office/officeart/2005/8/layout/hierarchy3"/>
    <dgm:cxn modelId="{252A3DE9-3149-4889-A00E-3F569B059AD9}" type="presParOf" srcId="{FFA8EF20-3C90-448D-925B-3DCAEA1083F1}" destId="{3890F0D8-2354-414E-A61C-3F19DF492325}" srcOrd="1" destOrd="0" presId="urn:microsoft.com/office/officeart/2005/8/layout/hierarchy3"/>
    <dgm:cxn modelId="{90CD11EB-59B2-47E7-AC9C-AEDDCC28A06F}" type="presParOf" srcId="{FFA8EF20-3C90-448D-925B-3DCAEA1083F1}" destId="{68D931CD-2E46-42AD-8F19-0190A24B7154}" srcOrd="2" destOrd="0" presId="urn:microsoft.com/office/officeart/2005/8/layout/hierarchy3"/>
    <dgm:cxn modelId="{B9B57F83-AAF8-410F-B20A-E57AC17136C3}" type="presParOf" srcId="{FFA8EF20-3C90-448D-925B-3DCAEA1083F1}" destId="{CBD6B377-D488-4195-AA7B-5C66F864BE6A}" srcOrd="3" destOrd="0" presId="urn:microsoft.com/office/officeart/2005/8/layout/hierarchy3"/>
    <dgm:cxn modelId="{E913CBFC-34C8-4371-BA72-F21CBC963378}" type="presParOf" srcId="{1A580877-D478-46C9-963D-4006AF047DBB}" destId="{2672C792-8657-4826-A7B5-D6A620A375AA}" srcOrd="2" destOrd="0" presId="urn:microsoft.com/office/officeart/2005/8/layout/hierarchy3"/>
    <dgm:cxn modelId="{067D5B59-F9F1-452A-80B4-FEE530F017B7}" type="presParOf" srcId="{2672C792-8657-4826-A7B5-D6A620A375AA}" destId="{B58B7E20-CC09-492A-8D27-2AE325EDB556}" srcOrd="0" destOrd="0" presId="urn:microsoft.com/office/officeart/2005/8/layout/hierarchy3"/>
    <dgm:cxn modelId="{8F635D45-9D6F-408B-A800-003C3DEAB098}" type="presParOf" srcId="{B58B7E20-CC09-492A-8D27-2AE325EDB556}" destId="{C9D6609C-E9BB-44A8-B7AA-D52308482F5E}" srcOrd="0" destOrd="0" presId="urn:microsoft.com/office/officeart/2005/8/layout/hierarchy3"/>
    <dgm:cxn modelId="{C7959A60-0477-4DFD-A528-DF95B1F61CDF}" type="presParOf" srcId="{B58B7E20-CC09-492A-8D27-2AE325EDB556}" destId="{236AF5A4-3AED-427D-A321-9844A86CF2DE}" srcOrd="1" destOrd="0" presId="urn:microsoft.com/office/officeart/2005/8/layout/hierarchy3"/>
    <dgm:cxn modelId="{CC222C5F-6FC0-4BBA-9853-B48B7B153DFB}" type="presParOf" srcId="{2672C792-8657-4826-A7B5-D6A620A375AA}" destId="{95711F52-260B-42DA-9DCC-E7A1112D322E}" srcOrd="1" destOrd="0" presId="urn:microsoft.com/office/officeart/2005/8/layout/hierarchy3"/>
    <dgm:cxn modelId="{A7ADABAF-7257-4F81-8F88-5194896ED1C5}" type="presParOf" srcId="{95711F52-260B-42DA-9DCC-E7A1112D322E}" destId="{1EB31B6B-B03F-4D27-BD7B-BA4A751C0234}" srcOrd="0" destOrd="0" presId="urn:microsoft.com/office/officeart/2005/8/layout/hierarchy3"/>
    <dgm:cxn modelId="{1AB47888-147E-4C47-9CA6-1518139F5D2C}" type="presParOf" srcId="{95711F52-260B-42DA-9DCC-E7A1112D322E}" destId="{018837CE-3B5C-4476-A578-D3E73911E1BD}" srcOrd="1" destOrd="0" presId="urn:microsoft.com/office/officeart/2005/8/layout/hierarchy3"/>
    <dgm:cxn modelId="{4A4D648F-867A-4139-B410-CB6089B3C0C4}" type="presParOf" srcId="{95711F52-260B-42DA-9DCC-E7A1112D322E}" destId="{2CBC98CF-EF72-4B1D-B105-62D873E22A35}" srcOrd="2" destOrd="0" presId="urn:microsoft.com/office/officeart/2005/8/layout/hierarchy3"/>
    <dgm:cxn modelId="{3F8C5BA3-00D4-4CC9-B5B3-3AF57FBBF096}" type="presParOf" srcId="{95711F52-260B-42DA-9DCC-E7A1112D322E}" destId="{AF57101B-8995-4DA7-ADDE-B25B53B35558}" srcOrd="3" destOrd="0" presId="urn:microsoft.com/office/officeart/2005/8/layout/hierarchy3"/>
    <dgm:cxn modelId="{1F1676A9-5D0D-4431-B52F-8C6E30FBB071}" type="presParOf" srcId="{1A580877-D478-46C9-963D-4006AF047DBB}" destId="{C3EFD4EA-573D-4842-A64C-EB290AC09ADC}" srcOrd="3" destOrd="0" presId="urn:microsoft.com/office/officeart/2005/8/layout/hierarchy3"/>
    <dgm:cxn modelId="{CC93DB97-FD10-4303-815E-902C718BA042}" type="presParOf" srcId="{C3EFD4EA-573D-4842-A64C-EB290AC09ADC}" destId="{A89A12AF-81FD-4209-8BB4-CB061DBBDE30}" srcOrd="0" destOrd="0" presId="urn:microsoft.com/office/officeart/2005/8/layout/hierarchy3"/>
    <dgm:cxn modelId="{E60DD855-A541-4B25-A864-B4CC934E97F2}" type="presParOf" srcId="{A89A12AF-81FD-4209-8BB4-CB061DBBDE30}" destId="{4E0A032B-4297-4AD4-A031-7867888E9339}" srcOrd="0" destOrd="0" presId="urn:microsoft.com/office/officeart/2005/8/layout/hierarchy3"/>
    <dgm:cxn modelId="{B3C0EEC6-5535-44E6-BC84-0241F2CCA366}" type="presParOf" srcId="{A89A12AF-81FD-4209-8BB4-CB061DBBDE30}" destId="{A35DD89E-7243-409E-BA15-400AB95F2B2B}" srcOrd="1" destOrd="0" presId="urn:microsoft.com/office/officeart/2005/8/layout/hierarchy3"/>
    <dgm:cxn modelId="{53E0ADA9-4726-40AC-AB8D-CCA5E4EED547}" type="presParOf" srcId="{C3EFD4EA-573D-4842-A64C-EB290AC09ADC}" destId="{C86E464D-BC01-4E37-9BCE-53837FCFEFD4}" srcOrd="1" destOrd="0" presId="urn:microsoft.com/office/officeart/2005/8/layout/hierarchy3"/>
    <dgm:cxn modelId="{C93E6EBE-0690-4000-8182-B63FC7022B10}" type="presParOf" srcId="{C86E464D-BC01-4E37-9BCE-53837FCFEFD4}" destId="{9CDC2B53-9C28-4BBE-81E6-8565E250774D}" srcOrd="0" destOrd="0" presId="urn:microsoft.com/office/officeart/2005/8/layout/hierarchy3"/>
    <dgm:cxn modelId="{50D630E5-9C65-4ACF-AFB9-A52ACDF9B972}" type="presParOf" srcId="{C86E464D-BC01-4E37-9BCE-53837FCFEFD4}" destId="{48DB2221-B582-4018-9585-AB95C9E8C16F}" srcOrd="1" destOrd="0" presId="urn:microsoft.com/office/officeart/2005/8/layout/hierarchy3"/>
    <dgm:cxn modelId="{2DB5EC25-5344-49E4-9FDA-75A6426F85A7}" type="presParOf" srcId="{C86E464D-BC01-4E37-9BCE-53837FCFEFD4}" destId="{06EB8AAE-1452-4CA7-B062-F72CFFE463F7}" srcOrd="2" destOrd="0" presId="urn:microsoft.com/office/officeart/2005/8/layout/hierarchy3"/>
    <dgm:cxn modelId="{89D63DB1-6990-40B7-96E5-4EE167FE7CD1}" type="presParOf" srcId="{C86E464D-BC01-4E37-9BCE-53837FCFEFD4}" destId="{F403F91E-3F64-43F6-9896-E1B842EC2A98}" srcOrd="3" destOrd="0" presId="urn:microsoft.com/office/officeart/2005/8/layout/hierarchy3"/>
    <dgm:cxn modelId="{94CE92AE-FE94-424B-94FE-1DB621C11C0D}" type="presParOf" srcId="{1A580877-D478-46C9-963D-4006AF047DBB}" destId="{F567CFD8-AA23-4557-AA05-AFB93799D7DC}" srcOrd="4" destOrd="0" presId="urn:microsoft.com/office/officeart/2005/8/layout/hierarchy3"/>
    <dgm:cxn modelId="{AD725BA3-66FB-4997-8FB2-C9F25687561B}" type="presParOf" srcId="{F567CFD8-AA23-4557-AA05-AFB93799D7DC}" destId="{924B4C6F-5815-45DF-9A8F-44A25E107D1E}" srcOrd="0" destOrd="0" presId="urn:microsoft.com/office/officeart/2005/8/layout/hierarchy3"/>
    <dgm:cxn modelId="{CAEA1A46-F2F6-43D5-8DAD-7EAEAC045F67}" type="presParOf" srcId="{924B4C6F-5815-45DF-9A8F-44A25E107D1E}" destId="{D43BD16A-FF74-4EC5-9547-C995ECEB4B5F}" srcOrd="0" destOrd="0" presId="urn:microsoft.com/office/officeart/2005/8/layout/hierarchy3"/>
    <dgm:cxn modelId="{47088DFB-046C-43A4-9981-939097E753F6}" type="presParOf" srcId="{924B4C6F-5815-45DF-9A8F-44A25E107D1E}" destId="{25ECA10D-B60E-4E82-B876-4AA6F9ADEB40}" srcOrd="1" destOrd="0" presId="urn:microsoft.com/office/officeart/2005/8/layout/hierarchy3"/>
    <dgm:cxn modelId="{2F114145-3918-4147-BCA2-DD45107D592E}" type="presParOf" srcId="{F567CFD8-AA23-4557-AA05-AFB93799D7DC}" destId="{AF5302BE-61CD-4F02-8AB0-865CB190A97A}" srcOrd="1" destOrd="0" presId="urn:microsoft.com/office/officeart/2005/8/layout/hierarchy3"/>
    <dgm:cxn modelId="{CB29AAC1-DD64-4DE1-A359-3AEEBA04E3F4}" type="presParOf" srcId="{AF5302BE-61CD-4F02-8AB0-865CB190A97A}" destId="{D17AE281-C416-457E-8825-A497882F56A0}" srcOrd="0" destOrd="0" presId="urn:microsoft.com/office/officeart/2005/8/layout/hierarchy3"/>
    <dgm:cxn modelId="{8E4E9814-45E2-4B63-8BAB-8B53AD9401B1}" type="presParOf" srcId="{AF5302BE-61CD-4F02-8AB0-865CB190A97A}" destId="{37637422-57F4-4FF8-8BC3-4363DEFBB1E4}" srcOrd="1" destOrd="0" presId="urn:microsoft.com/office/officeart/2005/8/layout/hierarchy3"/>
    <dgm:cxn modelId="{E25BD0ED-B183-465D-99F3-2DEED43A932A}" type="presParOf" srcId="{AF5302BE-61CD-4F02-8AB0-865CB190A97A}" destId="{2CD6B2C6-7017-46B4-934C-31ED39993DE6}" srcOrd="2" destOrd="0" presId="urn:microsoft.com/office/officeart/2005/8/layout/hierarchy3"/>
    <dgm:cxn modelId="{0430E8AB-7350-447C-9D0A-39CB63E0529F}" type="presParOf" srcId="{AF5302BE-61CD-4F02-8AB0-865CB190A97A}" destId="{30FB43CC-9F08-42E6-8BE2-A3C4C4120122}" srcOrd="3" destOrd="0" presId="urn:microsoft.com/office/officeart/2005/8/layout/hierarchy3"/>
    <dgm:cxn modelId="{A7816CCB-48D6-4C47-A105-AC9280174A81}" type="presParOf" srcId="{1A580877-D478-46C9-963D-4006AF047DBB}" destId="{263627E8-B4B0-4289-B654-834E4D5501E2}" srcOrd="5" destOrd="0" presId="urn:microsoft.com/office/officeart/2005/8/layout/hierarchy3"/>
    <dgm:cxn modelId="{5B99CD94-9DB2-4E05-9008-B425FC4F87E2}" type="presParOf" srcId="{263627E8-B4B0-4289-B654-834E4D5501E2}" destId="{0EBA4AE1-9575-451B-BC80-41C6680008DA}" srcOrd="0" destOrd="0" presId="urn:microsoft.com/office/officeart/2005/8/layout/hierarchy3"/>
    <dgm:cxn modelId="{3361CD3B-B945-45B4-BBDE-59F7C44112B3}" type="presParOf" srcId="{0EBA4AE1-9575-451B-BC80-41C6680008DA}" destId="{77D0AFEA-440C-43DC-A721-5905C6246437}" srcOrd="0" destOrd="0" presId="urn:microsoft.com/office/officeart/2005/8/layout/hierarchy3"/>
    <dgm:cxn modelId="{92C8B02B-5921-4D79-9226-5A05744E7D55}" type="presParOf" srcId="{0EBA4AE1-9575-451B-BC80-41C6680008DA}" destId="{0F6BB391-C4CA-4BAA-A9EE-88EBC040820A}" srcOrd="1" destOrd="0" presId="urn:microsoft.com/office/officeart/2005/8/layout/hierarchy3"/>
    <dgm:cxn modelId="{E79B5C5A-348E-452C-ADD4-8D8B95F9A30E}" type="presParOf" srcId="{263627E8-B4B0-4289-B654-834E4D5501E2}" destId="{9B7BD627-9C89-4652-A231-A687791BC5FF}" srcOrd="1" destOrd="0" presId="urn:microsoft.com/office/officeart/2005/8/layout/hierarchy3"/>
    <dgm:cxn modelId="{E4F39E63-BCDD-48D6-9A63-707FDF2240F6}" type="presParOf" srcId="{9B7BD627-9C89-4652-A231-A687791BC5FF}" destId="{A5D6892F-174F-4EEE-8E66-761401700D6E}" srcOrd="0" destOrd="0" presId="urn:microsoft.com/office/officeart/2005/8/layout/hierarchy3"/>
    <dgm:cxn modelId="{36E124F1-3E95-4E56-915E-B9A66EE85B6B}" type="presParOf" srcId="{9B7BD627-9C89-4652-A231-A687791BC5FF}" destId="{28BDD600-4EC7-4854-8E13-5AABDAFD6DA0}" srcOrd="1" destOrd="0" presId="urn:microsoft.com/office/officeart/2005/8/layout/hierarchy3"/>
    <dgm:cxn modelId="{EC113EA0-90F3-44A3-B8A4-9A3331048488}" type="presParOf" srcId="{9B7BD627-9C89-4652-A231-A687791BC5FF}" destId="{8DB5F2F4-76B5-476E-BE47-F051E3A7E670}" srcOrd="2" destOrd="0" presId="urn:microsoft.com/office/officeart/2005/8/layout/hierarchy3"/>
    <dgm:cxn modelId="{62612501-9F5C-4EE8-88A0-EEA285389714}" type="presParOf" srcId="{9B7BD627-9C89-4652-A231-A687791BC5FF}" destId="{1ED01932-3A48-4606-AB88-88DEA83ADAB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4D9B8E-347E-442F-BF85-96C7D1F4C790}">
      <dsp:nvSpPr>
        <dsp:cNvPr id="0" name=""/>
        <dsp:cNvSpPr/>
      </dsp:nvSpPr>
      <dsp:spPr>
        <a:xfrm>
          <a:off x="410" y="1408093"/>
          <a:ext cx="1062857" cy="433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8890" rIns="13335" bIns="889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b="1" kern="1200" dirty="0">
              <a:effectLst/>
            </a:rPr>
            <a:t>Rok 2018 </a:t>
          </a:r>
        </a:p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kern="1200" dirty="0"/>
            <a:t>Wydatki Ogółem  </a:t>
          </a:r>
        </a:p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b="1" u="sng" kern="1200" dirty="0"/>
            <a:t>7 321 620,62 PL</a:t>
          </a:r>
        </a:p>
      </dsp:txBody>
      <dsp:txXfrm>
        <a:off x="13100" y="1420783"/>
        <a:ext cx="1037477" cy="407905"/>
      </dsp:txXfrm>
    </dsp:sp>
    <dsp:sp modelId="{BC89ED9F-8C56-4E0E-B914-2C937688BBC0}">
      <dsp:nvSpPr>
        <dsp:cNvPr id="0" name=""/>
        <dsp:cNvSpPr/>
      </dsp:nvSpPr>
      <dsp:spPr>
        <a:xfrm>
          <a:off x="106696" y="1841378"/>
          <a:ext cx="106285" cy="4866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6616"/>
              </a:lnTo>
              <a:lnTo>
                <a:pt x="106285" y="4866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428281-9304-45AF-A608-096C17EB42B2}">
      <dsp:nvSpPr>
        <dsp:cNvPr id="0" name=""/>
        <dsp:cNvSpPr/>
      </dsp:nvSpPr>
      <dsp:spPr>
        <a:xfrm>
          <a:off x="212982" y="2058260"/>
          <a:ext cx="938703" cy="5394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 dirty="0"/>
            <a:t>Środki własne 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b="0" i="0" u="none" kern="1200" dirty="0"/>
            <a:t>3 783 495,64 PLN </a:t>
          </a:r>
          <a:endParaRPr lang="pl-PL" sz="900" kern="1200" dirty="0"/>
        </a:p>
      </dsp:txBody>
      <dsp:txXfrm>
        <a:off x="228783" y="2074061"/>
        <a:ext cx="907101" cy="507868"/>
      </dsp:txXfrm>
    </dsp:sp>
    <dsp:sp modelId="{B799EFD9-9399-45A5-9551-048428102DFB}">
      <dsp:nvSpPr>
        <dsp:cNvPr id="0" name=""/>
        <dsp:cNvSpPr/>
      </dsp:nvSpPr>
      <dsp:spPr>
        <a:xfrm>
          <a:off x="106696" y="1841378"/>
          <a:ext cx="106285" cy="11823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2324"/>
              </a:lnTo>
              <a:lnTo>
                <a:pt x="106285" y="11823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3F2416-9F6F-48F5-874D-23B70887BB7A}">
      <dsp:nvSpPr>
        <dsp:cNvPr id="0" name=""/>
        <dsp:cNvSpPr/>
      </dsp:nvSpPr>
      <dsp:spPr>
        <a:xfrm>
          <a:off x="212982" y="2814611"/>
          <a:ext cx="938703" cy="4181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 dirty="0"/>
            <a:t>Dotacja               </a:t>
          </a:r>
          <a:r>
            <a:rPr lang="pl-PL" sz="900" b="0" i="0" u="none" kern="1200" dirty="0"/>
            <a:t>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b="0" i="0" u="none" kern="1200" dirty="0"/>
            <a:t>3 538 124,98 PLN </a:t>
          </a:r>
          <a:endParaRPr lang="pl-PL" sz="900" kern="1200" dirty="0"/>
        </a:p>
      </dsp:txBody>
      <dsp:txXfrm>
        <a:off x="225230" y="2826859"/>
        <a:ext cx="914207" cy="393685"/>
      </dsp:txXfrm>
    </dsp:sp>
    <dsp:sp modelId="{CF92BAF8-4CC9-4067-9D4E-C2033FC6FB68}">
      <dsp:nvSpPr>
        <dsp:cNvPr id="0" name=""/>
        <dsp:cNvSpPr/>
      </dsp:nvSpPr>
      <dsp:spPr>
        <a:xfrm>
          <a:off x="1497030" y="1408093"/>
          <a:ext cx="1062857" cy="433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8890" rIns="13335" bIns="889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b="1" kern="1200" dirty="0">
              <a:effectLst/>
            </a:rPr>
            <a:t>Rok 2019 </a:t>
          </a:r>
        </a:p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kern="1200" dirty="0"/>
            <a:t>Wydatki Ogółem           </a:t>
          </a:r>
        </a:p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b="1" u="sng" kern="1200" dirty="0"/>
            <a:t>15 398 531,29 PL</a:t>
          </a:r>
        </a:p>
      </dsp:txBody>
      <dsp:txXfrm>
        <a:off x="1509720" y="1420783"/>
        <a:ext cx="1037477" cy="407905"/>
      </dsp:txXfrm>
    </dsp:sp>
    <dsp:sp modelId="{C711079E-4906-4472-B6A0-E518BD312698}">
      <dsp:nvSpPr>
        <dsp:cNvPr id="0" name=""/>
        <dsp:cNvSpPr/>
      </dsp:nvSpPr>
      <dsp:spPr>
        <a:xfrm>
          <a:off x="1603316" y="1841378"/>
          <a:ext cx="106285" cy="4866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6616"/>
              </a:lnTo>
              <a:lnTo>
                <a:pt x="106285" y="4866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90F0D8-2354-414E-A61C-3F19DF492325}">
      <dsp:nvSpPr>
        <dsp:cNvPr id="0" name=""/>
        <dsp:cNvSpPr/>
      </dsp:nvSpPr>
      <dsp:spPr>
        <a:xfrm>
          <a:off x="1709602" y="2058260"/>
          <a:ext cx="938703" cy="5394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 dirty="0"/>
            <a:t>Środki własne 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b="0" i="0" u="none" kern="1200" dirty="0"/>
            <a:t>5 496 092,08 PLN </a:t>
          </a:r>
          <a:endParaRPr lang="pl-PL" sz="900" kern="1200" dirty="0"/>
        </a:p>
      </dsp:txBody>
      <dsp:txXfrm>
        <a:off x="1725403" y="2074061"/>
        <a:ext cx="907101" cy="507868"/>
      </dsp:txXfrm>
    </dsp:sp>
    <dsp:sp modelId="{68D931CD-2E46-42AD-8F19-0190A24B7154}">
      <dsp:nvSpPr>
        <dsp:cNvPr id="0" name=""/>
        <dsp:cNvSpPr/>
      </dsp:nvSpPr>
      <dsp:spPr>
        <a:xfrm>
          <a:off x="1603316" y="1841378"/>
          <a:ext cx="106285" cy="11823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2324"/>
              </a:lnTo>
              <a:lnTo>
                <a:pt x="106285" y="11823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D6B377-D488-4195-AA7B-5C66F864BE6A}">
      <dsp:nvSpPr>
        <dsp:cNvPr id="0" name=""/>
        <dsp:cNvSpPr/>
      </dsp:nvSpPr>
      <dsp:spPr>
        <a:xfrm>
          <a:off x="1709602" y="2814611"/>
          <a:ext cx="938703" cy="4181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 dirty="0"/>
            <a:t>Dotacja              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b="0" i="0" u="none" kern="1200" dirty="0"/>
            <a:t>9 902 439,21 PLN </a:t>
          </a:r>
          <a:endParaRPr lang="pl-PL" sz="900" kern="1200" dirty="0"/>
        </a:p>
      </dsp:txBody>
      <dsp:txXfrm>
        <a:off x="1721850" y="2826859"/>
        <a:ext cx="914207" cy="393685"/>
      </dsp:txXfrm>
    </dsp:sp>
    <dsp:sp modelId="{C9D6609C-E9BB-44A8-B7AA-D52308482F5E}">
      <dsp:nvSpPr>
        <dsp:cNvPr id="0" name=""/>
        <dsp:cNvSpPr/>
      </dsp:nvSpPr>
      <dsp:spPr>
        <a:xfrm>
          <a:off x="2993650" y="1408093"/>
          <a:ext cx="1062857" cy="433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8890" rIns="13335" bIns="889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b="1" kern="1200" dirty="0">
              <a:effectLst/>
            </a:rPr>
            <a:t>Rok 2020 </a:t>
          </a:r>
        </a:p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kern="1200" dirty="0"/>
            <a:t>Wydatki Ogółem           </a:t>
          </a:r>
        </a:p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b="1" u="sng" kern="1200" dirty="0"/>
            <a:t>16 232 939,56 PL</a:t>
          </a:r>
        </a:p>
      </dsp:txBody>
      <dsp:txXfrm>
        <a:off x="3006340" y="1420783"/>
        <a:ext cx="1037477" cy="407905"/>
      </dsp:txXfrm>
    </dsp:sp>
    <dsp:sp modelId="{1EB31B6B-B03F-4D27-BD7B-BA4A751C0234}">
      <dsp:nvSpPr>
        <dsp:cNvPr id="0" name=""/>
        <dsp:cNvSpPr/>
      </dsp:nvSpPr>
      <dsp:spPr>
        <a:xfrm>
          <a:off x="3099936" y="1841378"/>
          <a:ext cx="106285" cy="4866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6616"/>
              </a:lnTo>
              <a:lnTo>
                <a:pt x="106285" y="4866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8837CE-3B5C-4476-A578-D3E73911E1BD}">
      <dsp:nvSpPr>
        <dsp:cNvPr id="0" name=""/>
        <dsp:cNvSpPr/>
      </dsp:nvSpPr>
      <dsp:spPr>
        <a:xfrm>
          <a:off x="3206222" y="2058260"/>
          <a:ext cx="938703" cy="5394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 dirty="0"/>
            <a:t>Środki własne 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b="0" i="0" u="none" kern="1200" dirty="0"/>
            <a:t>6 206 007,04 PLN </a:t>
          </a:r>
          <a:endParaRPr lang="pl-PL" sz="900" kern="1200" dirty="0"/>
        </a:p>
      </dsp:txBody>
      <dsp:txXfrm>
        <a:off x="3222023" y="2074061"/>
        <a:ext cx="907101" cy="507868"/>
      </dsp:txXfrm>
    </dsp:sp>
    <dsp:sp modelId="{2CBC98CF-EF72-4B1D-B105-62D873E22A35}">
      <dsp:nvSpPr>
        <dsp:cNvPr id="0" name=""/>
        <dsp:cNvSpPr/>
      </dsp:nvSpPr>
      <dsp:spPr>
        <a:xfrm>
          <a:off x="3099936" y="1841378"/>
          <a:ext cx="106285" cy="11823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2324"/>
              </a:lnTo>
              <a:lnTo>
                <a:pt x="106285" y="11823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57101B-8995-4DA7-ADDE-B25B53B35558}">
      <dsp:nvSpPr>
        <dsp:cNvPr id="0" name=""/>
        <dsp:cNvSpPr/>
      </dsp:nvSpPr>
      <dsp:spPr>
        <a:xfrm>
          <a:off x="3206222" y="2814611"/>
          <a:ext cx="938703" cy="4181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 dirty="0"/>
            <a:t>Dotacja              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b="0" i="0" u="none" kern="1200" dirty="0"/>
            <a:t>10 026 932,52 PLN </a:t>
          </a:r>
          <a:endParaRPr lang="pl-PL" sz="900" kern="1200" dirty="0"/>
        </a:p>
      </dsp:txBody>
      <dsp:txXfrm>
        <a:off x="3218470" y="2826859"/>
        <a:ext cx="914207" cy="393685"/>
      </dsp:txXfrm>
    </dsp:sp>
    <dsp:sp modelId="{4E0A032B-4297-4AD4-A031-7867888E9339}">
      <dsp:nvSpPr>
        <dsp:cNvPr id="0" name=""/>
        <dsp:cNvSpPr/>
      </dsp:nvSpPr>
      <dsp:spPr>
        <a:xfrm>
          <a:off x="4490270" y="1408093"/>
          <a:ext cx="1062857" cy="433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8890" rIns="13335" bIns="889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b="1" kern="1200" dirty="0">
              <a:effectLst/>
            </a:rPr>
            <a:t>Rok 2021 </a:t>
          </a:r>
        </a:p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kern="1200" dirty="0"/>
            <a:t>Wydatki Ogółem           </a:t>
          </a:r>
        </a:p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b="1" u="sng" kern="1200" dirty="0"/>
            <a:t>8 425 376,03 PL</a:t>
          </a:r>
        </a:p>
      </dsp:txBody>
      <dsp:txXfrm>
        <a:off x="4502960" y="1420783"/>
        <a:ext cx="1037477" cy="407905"/>
      </dsp:txXfrm>
    </dsp:sp>
    <dsp:sp modelId="{9CDC2B53-9C28-4BBE-81E6-8565E250774D}">
      <dsp:nvSpPr>
        <dsp:cNvPr id="0" name=""/>
        <dsp:cNvSpPr/>
      </dsp:nvSpPr>
      <dsp:spPr>
        <a:xfrm>
          <a:off x="4596556" y="1841378"/>
          <a:ext cx="106285" cy="4866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6616"/>
              </a:lnTo>
              <a:lnTo>
                <a:pt x="106285" y="4866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DB2221-B582-4018-9585-AB95C9E8C16F}">
      <dsp:nvSpPr>
        <dsp:cNvPr id="0" name=""/>
        <dsp:cNvSpPr/>
      </dsp:nvSpPr>
      <dsp:spPr>
        <a:xfrm>
          <a:off x="4702842" y="2058260"/>
          <a:ext cx="938703" cy="5394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 dirty="0"/>
            <a:t>Środki własne 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b="0" i="0" u="none" kern="1200" dirty="0"/>
            <a:t>6 464 163,36 PLN </a:t>
          </a:r>
          <a:endParaRPr lang="pl-PL" sz="900" kern="1200" dirty="0"/>
        </a:p>
      </dsp:txBody>
      <dsp:txXfrm>
        <a:off x="4718643" y="2074061"/>
        <a:ext cx="907101" cy="507868"/>
      </dsp:txXfrm>
    </dsp:sp>
    <dsp:sp modelId="{06EB8AAE-1452-4CA7-B062-F72CFFE463F7}">
      <dsp:nvSpPr>
        <dsp:cNvPr id="0" name=""/>
        <dsp:cNvSpPr/>
      </dsp:nvSpPr>
      <dsp:spPr>
        <a:xfrm>
          <a:off x="4596556" y="1841378"/>
          <a:ext cx="106285" cy="11823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2324"/>
              </a:lnTo>
              <a:lnTo>
                <a:pt x="106285" y="11823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03F91E-3F64-43F6-9896-E1B842EC2A98}">
      <dsp:nvSpPr>
        <dsp:cNvPr id="0" name=""/>
        <dsp:cNvSpPr/>
      </dsp:nvSpPr>
      <dsp:spPr>
        <a:xfrm>
          <a:off x="4702842" y="2814611"/>
          <a:ext cx="938703" cy="4181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 dirty="0"/>
            <a:t>Dotacja              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b="0" i="0" u="none" kern="1200" dirty="0"/>
            <a:t>1 961 212,67 PLN </a:t>
          </a:r>
          <a:endParaRPr lang="pl-PL" sz="900" kern="1200" dirty="0"/>
        </a:p>
      </dsp:txBody>
      <dsp:txXfrm>
        <a:off x="4715090" y="2826859"/>
        <a:ext cx="914207" cy="393685"/>
      </dsp:txXfrm>
    </dsp:sp>
    <dsp:sp modelId="{D43BD16A-FF74-4EC5-9547-C995ECEB4B5F}">
      <dsp:nvSpPr>
        <dsp:cNvPr id="0" name=""/>
        <dsp:cNvSpPr/>
      </dsp:nvSpPr>
      <dsp:spPr>
        <a:xfrm>
          <a:off x="5986890" y="1408093"/>
          <a:ext cx="1062857" cy="433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8890" rIns="13335" bIns="889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b="1" kern="1200" dirty="0">
              <a:effectLst/>
            </a:rPr>
            <a:t>Rok 2022 </a:t>
          </a:r>
        </a:p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kern="1200" dirty="0"/>
            <a:t>Wydatki Ogółem          </a:t>
          </a:r>
        </a:p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kern="1200" dirty="0"/>
            <a:t> 6 257 831,62</a:t>
          </a:r>
          <a:r>
            <a:rPr lang="pl-PL" sz="700" b="1" u="sng" kern="1200" dirty="0"/>
            <a:t> PL</a:t>
          </a:r>
        </a:p>
      </dsp:txBody>
      <dsp:txXfrm>
        <a:off x="5999580" y="1420783"/>
        <a:ext cx="1037477" cy="407905"/>
      </dsp:txXfrm>
    </dsp:sp>
    <dsp:sp modelId="{D17AE281-C416-457E-8825-A497882F56A0}">
      <dsp:nvSpPr>
        <dsp:cNvPr id="0" name=""/>
        <dsp:cNvSpPr/>
      </dsp:nvSpPr>
      <dsp:spPr>
        <a:xfrm>
          <a:off x="6093176" y="1841378"/>
          <a:ext cx="106285" cy="4866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6616"/>
              </a:lnTo>
              <a:lnTo>
                <a:pt x="106285" y="4866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637422-57F4-4FF8-8BC3-4363DEFBB1E4}">
      <dsp:nvSpPr>
        <dsp:cNvPr id="0" name=""/>
        <dsp:cNvSpPr/>
      </dsp:nvSpPr>
      <dsp:spPr>
        <a:xfrm>
          <a:off x="6199462" y="2058260"/>
          <a:ext cx="938703" cy="5394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 dirty="0"/>
            <a:t>Środki własne 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b="0" i="0" u="none" kern="1200" dirty="0"/>
            <a:t>2 730 858,50 PLN </a:t>
          </a:r>
          <a:endParaRPr lang="pl-PL" sz="900" kern="1200" dirty="0"/>
        </a:p>
      </dsp:txBody>
      <dsp:txXfrm>
        <a:off x="6215263" y="2074061"/>
        <a:ext cx="907101" cy="507868"/>
      </dsp:txXfrm>
    </dsp:sp>
    <dsp:sp modelId="{2CD6B2C6-7017-46B4-934C-31ED39993DE6}">
      <dsp:nvSpPr>
        <dsp:cNvPr id="0" name=""/>
        <dsp:cNvSpPr/>
      </dsp:nvSpPr>
      <dsp:spPr>
        <a:xfrm>
          <a:off x="6093176" y="1841378"/>
          <a:ext cx="106285" cy="11823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2324"/>
              </a:lnTo>
              <a:lnTo>
                <a:pt x="106285" y="11823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FB43CC-9F08-42E6-8BE2-A3C4C4120122}">
      <dsp:nvSpPr>
        <dsp:cNvPr id="0" name=""/>
        <dsp:cNvSpPr/>
      </dsp:nvSpPr>
      <dsp:spPr>
        <a:xfrm>
          <a:off x="6199462" y="2814611"/>
          <a:ext cx="938703" cy="4181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 dirty="0"/>
            <a:t>Dotacja              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b="0" i="0" u="none" kern="1200" dirty="0"/>
            <a:t>3 526 973,12 PLN </a:t>
          </a:r>
          <a:endParaRPr lang="pl-PL" sz="900" kern="1200" dirty="0"/>
        </a:p>
      </dsp:txBody>
      <dsp:txXfrm>
        <a:off x="6211710" y="2826859"/>
        <a:ext cx="914207" cy="393685"/>
      </dsp:txXfrm>
    </dsp:sp>
    <dsp:sp modelId="{77D0AFEA-440C-43DC-A721-5905C6246437}">
      <dsp:nvSpPr>
        <dsp:cNvPr id="0" name=""/>
        <dsp:cNvSpPr/>
      </dsp:nvSpPr>
      <dsp:spPr>
        <a:xfrm>
          <a:off x="7483510" y="1408093"/>
          <a:ext cx="1062857" cy="433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8890" rIns="13335" bIns="889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b="1" kern="1200" dirty="0">
              <a:effectLst/>
            </a:rPr>
            <a:t>Rok 2023 </a:t>
          </a:r>
        </a:p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kern="1200" dirty="0"/>
            <a:t>Wydatki Ogółem          </a:t>
          </a:r>
        </a:p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700" kern="1200" dirty="0"/>
            <a:t> 4 654 001,21</a:t>
          </a:r>
          <a:r>
            <a:rPr lang="pl-PL" sz="700" b="1" u="sng" kern="1200" dirty="0"/>
            <a:t> PL</a:t>
          </a:r>
        </a:p>
      </dsp:txBody>
      <dsp:txXfrm>
        <a:off x="7496200" y="1420783"/>
        <a:ext cx="1037477" cy="407905"/>
      </dsp:txXfrm>
    </dsp:sp>
    <dsp:sp modelId="{A5D6892F-174F-4EEE-8E66-761401700D6E}">
      <dsp:nvSpPr>
        <dsp:cNvPr id="0" name=""/>
        <dsp:cNvSpPr/>
      </dsp:nvSpPr>
      <dsp:spPr>
        <a:xfrm>
          <a:off x="7589796" y="1841378"/>
          <a:ext cx="106285" cy="4866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6616"/>
              </a:lnTo>
              <a:lnTo>
                <a:pt x="106285" y="4866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DD600-4EC7-4854-8E13-5AABDAFD6DA0}">
      <dsp:nvSpPr>
        <dsp:cNvPr id="0" name=""/>
        <dsp:cNvSpPr/>
      </dsp:nvSpPr>
      <dsp:spPr>
        <a:xfrm>
          <a:off x="7696082" y="2058260"/>
          <a:ext cx="938703" cy="5394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 dirty="0"/>
            <a:t>Środki własne 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b="0" i="0" u="none" kern="1200" dirty="0"/>
            <a:t>3 398 247,56 PLN </a:t>
          </a:r>
          <a:endParaRPr lang="pl-PL" sz="900" kern="1200" dirty="0"/>
        </a:p>
      </dsp:txBody>
      <dsp:txXfrm>
        <a:off x="7711883" y="2074061"/>
        <a:ext cx="907101" cy="507868"/>
      </dsp:txXfrm>
    </dsp:sp>
    <dsp:sp modelId="{8DB5F2F4-76B5-476E-BE47-F051E3A7E670}">
      <dsp:nvSpPr>
        <dsp:cNvPr id="0" name=""/>
        <dsp:cNvSpPr/>
      </dsp:nvSpPr>
      <dsp:spPr>
        <a:xfrm>
          <a:off x="7589796" y="1841378"/>
          <a:ext cx="106285" cy="11823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2324"/>
              </a:lnTo>
              <a:lnTo>
                <a:pt x="106285" y="11823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D01932-3A48-4606-AB88-88DEA83ADAB9}">
      <dsp:nvSpPr>
        <dsp:cNvPr id="0" name=""/>
        <dsp:cNvSpPr/>
      </dsp:nvSpPr>
      <dsp:spPr>
        <a:xfrm>
          <a:off x="7696082" y="2814611"/>
          <a:ext cx="938703" cy="4181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 dirty="0"/>
            <a:t>Dotacja              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b="0" i="0" u="none" kern="1200" dirty="0"/>
            <a:t>1 255 753,65 PLN </a:t>
          </a:r>
          <a:endParaRPr lang="pl-PL" sz="900" kern="1200" dirty="0"/>
        </a:p>
      </dsp:txBody>
      <dsp:txXfrm>
        <a:off x="7708330" y="2826859"/>
        <a:ext cx="914207" cy="3936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8D18259A-ABB3-4854-9B5E-318558C37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5723629D-3987-4F23-998D-F902E0D2F3C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DBF9358-A297-44C6-BD21-805682A377A2}" type="datetimeFigureOut">
              <a:rPr lang="pl-PL"/>
              <a:pPr>
                <a:defRPr/>
              </a:pPr>
              <a:t>05.04.2023</a:t>
            </a:fld>
            <a:endParaRPr lang="pl-PL"/>
          </a:p>
        </p:txBody>
      </p:sp>
      <p:sp>
        <p:nvSpPr>
          <p:cNvPr id="4" name="Symbol zastępczy obrazu slajdu 3">
            <a:extLst>
              <a:ext uri="{FF2B5EF4-FFF2-40B4-BE49-F238E27FC236}">
                <a16:creationId xmlns:a16="http://schemas.microsoft.com/office/drawing/2014/main" id="{D380E886-D865-4881-9CA3-58B102F447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/>
          </a:p>
        </p:txBody>
      </p:sp>
      <p:sp>
        <p:nvSpPr>
          <p:cNvPr id="5" name="Symbol zastępczy notatek 4">
            <a:extLst>
              <a:ext uri="{FF2B5EF4-FFF2-40B4-BE49-F238E27FC236}">
                <a16:creationId xmlns:a16="http://schemas.microsoft.com/office/drawing/2014/main" id="{53F3FBDC-C145-49ED-9F3E-A0665736B0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3447B886-AECF-498B-B57A-5B63FE8F279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F0DD999-D5A7-4AB9-8D0A-EC3F907C72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271D340-4671-48E7-8CCF-E46AD437B39D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6">
            <a:extLst>
              <a:ext uri="{FF2B5EF4-FFF2-40B4-BE49-F238E27FC236}">
                <a16:creationId xmlns:a16="http://schemas.microsoft.com/office/drawing/2014/main" id="{AEE43C15-3F30-4FE1-BC53-FE73235F38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rostokąt 4">
            <a:extLst>
              <a:ext uri="{FF2B5EF4-FFF2-40B4-BE49-F238E27FC236}">
                <a16:creationId xmlns:a16="http://schemas.microsoft.com/office/drawing/2014/main" id="{2AC26016-4BE6-42BA-8503-D636AF4093F9}"/>
              </a:ext>
            </a:extLst>
          </p:cNvPr>
          <p:cNvSpPr/>
          <p:nvPr userDrawn="1"/>
        </p:nvSpPr>
        <p:spPr>
          <a:xfrm>
            <a:off x="0" y="6669088"/>
            <a:ext cx="9144000" cy="188912"/>
          </a:xfrm>
          <a:prstGeom prst="rect">
            <a:avLst/>
          </a:prstGeom>
          <a:solidFill>
            <a:srgbClr val="A0C53B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Obraz 8">
            <a:extLst>
              <a:ext uri="{FF2B5EF4-FFF2-40B4-BE49-F238E27FC236}">
                <a16:creationId xmlns:a16="http://schemas.microsoft.com/office/drawing/2014/main" id="{D044B920-58C7-443D-AEB3-AACC2B44CD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350" y="115888"/>
            <a:ext cx="203517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</p:spTree>
    <p:extLst>
      <p:ext uri="{BB962C8B-B14F-4D97-AF65-F5344CB8AC3E}">
        <p14:creationId xmlns:p14="http://schemas.microsoft.com/office/powerpoint/2010/main" val="3120564949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AA1FBB9-9E1B-4266-A829-70DD50128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06B24-DB8E-484D-B5D1-F432AE58C477}" type="datetimeFigureOut">
              <a:rPr lang="pl-PL"/>
              <a:pPr>
                <a:defRPr/>
              </a:pPr>
              <a:t>05.04.2023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1D270E0-1473-4A86-ACFD-20F926ED4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30F6F73-06B9-4393-AA6F-C3EDDE827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7DAC1-7DCF-4BA8-BD67-74492851E170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631224426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1BF94AE-7101-4F26-BA2F-88D80F73B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AB151-2C70-4165-8177-AEA79AAE948B}" type="datetimeFigureOut">
              <a:rPr lang="pl-PL"/>
              <a:pPr>
                <a:defRPr/>
              </a:pPr>
              <a:t>05.04.2023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F9A938B-A7EB-4B62-A431-4A125C310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285BFA7-19BD-4D78-B35F-3F67EE627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B308D-5F3A-46FB-8814-3B948499AB65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625159471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4E06FE5-941B-4C36-8F80-79C342DB5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323B1-508D-4551-A7E0-A897C58CCDD9}" type="datetimeFigureOut">
              <a:rPr lang="pl-PL"/>
              <a:pPr>
                <a:defRPr/>
              </a:pPr>
              <a:t>05.04.2023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D02084C-2E13-49EF-AE2D-B8F4F4F04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DC84983-9F03-4479-A655-06AE27BE8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4CA6F-CAE6-44F8-A985-C3C023C2D2DD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481088344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7434EBC-52D6-4E22-9102-EFC9F5E5B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3989D-AC3F-470B-8BA3-4EF39B6D0694}" type="datetimeFigureOut">
              <a:rPr lang="pl-PL"/>
              <a:pPr>
                <a:defRPr/>
              </a:pPr>
              <a:t>05.04.2023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E571D33-948C-43E2-ACFF-7F210CBDB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5B84560-7954-4938-89F9-477FD77EF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487C5-9A73-482A-AAD9-5432E12842B4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911809650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3">
            <a:extLst>
              <a:ext uri="{FF2B5EF4-FFF2-40B4-BE49-F238E27FC236}">
                <a16:creationId xmlns:a16="http://schemas.microsoft.com/office/drawing/2014/main" id="{E1DB23E6-CAA6-4E55-92E7-8A2568674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3E26D-B423-4997-AACE-5E417C85227E}" type="datetimeFigureOut">
              <a:rPr lang="pl-PL"/>
              <a:pPr>
                <a:defRPr/>
              </a:pPr>
              <a:t>05.04.2023</a:t>
            </a:fld>
            <a:endParaRPr lang="pl-PL"/>
          </a:p>
        </p:txBody>
      </p:sp>
      <p:sp>
        <p:nvSpPr>
          <p:cNvPr id="6" name="Symbol zastępczy stopki 4">
            <a:extLst>
              <a:ext uri="{FF2B5EF4-FFF2-40B4-BE49-F238E27FC236}">
                <a16:creationId xmlns:a16="http://schemas.microsoft.com/office/drawing/2014/main" id="{F5F3EE69-7A68-4689-A0A2-31E247FE4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>
            <a:extLst>
              <a:ext uri="{FF2B5EF4-FFF2-40B4-BE49-F238E27FC236}">
                <a16:creationId xmlns:a16="http://schemas.microsoft.com/office/drawing/2014/main" id="{BFA7F443-C017-4FE9-B604-36D8FE2D4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B04FB-C8CA-45E6-8732-64755E502974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871435499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3">
            <a:extLst>
              <a:ext uri="{FF2B5EF4-FFF2-40B4-BE49-F238E27FC236}">
                <a16:creationId xmlns:a16="http://schemas.microsoft.com/office/drawing/2014/main" id="{574619CC-22C8-41DA-9361-F9BD86BD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98678-7DB7-42DC-8B76-3E4C39D8FEE0}" type="datetimeFigureOut">
              <a:rPr lang="pl-PL"/>
              <a:pPr>
                <a:defRPr/>
              </a:pPr>
              <a:t>05.04.2023</a:t>
            </a:fld>
            <a:endParaRPr lang="pl-PL"/>
          </a:p>
        </p:txBody>
      </p:sp>
      <p:sp>
        <p:nvSpPr>
          <p:cNvPr id="8" name="Symbol zastępczy stopki 4">
            <a:extLst>
              <a:ext uri="{FF2B5EF4-FFF2-40B4-BE49-F238E27FC236}">
                <a16:creationId xmlns:a16="http://schemas.microsoft.com/office/drawing/2014/main" id="{0169EC07-1FC6-4339-8858-D6AD1A8A5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>
            <a:extLst>
              <a:ext uri="{FF2B5EF4-FFF2-40B4-BE49-F238E27FC236}">
                <a16:creationId xmlns:a16="http://schemas.microsoft.com/office/drawing/2014/main" id="{A67BF3EA-7E43-4663-A05C-0ED08902D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6B96C-7404-4412-B717-9098A25589B8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100652891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3">
            <a:extLst>
              <a:ext uri="{FF2B5EF4-FFF2-40B4-BE49-F238E27FC236}">
                <a16:creationId xmlns:a16="http://schemas.microsoft.com/office/drawing/2014/main" id="{498F4212-4745-4259-BB55-BA01CB941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5E963-4BFE-46AB-AF1F-1702A8B1063D}" type="datetimeFigureOut">
              <a:rPr lang="pl-PL"/>
              <a:pPr>
                <a:defRPr/>
              </a:pPr>
              <a:t>05.04.2023</a:t>
            </a:fld>
            <a:endParaRPr lang="pl-PL"/>
          </a:p>
        </p:txBody>
      </p:sp>
      <p:sp>
        <p:nvSpPr>
          <p:cNvPr id="4" name="Symbol zastępczy stopki 4">
            <a:extLst>
              <a:ext uri="{FF2B5EF4-FFF2-40B4-BE49-F238E27FC236}">
                <a16:creationId xmlns:a16="http://schemas.microsoft.com/office/drawing/2014/main" id="{16FC835A-1BE7-41DA-83F3-F6C6BDA9C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>
            <a:extLst>
              <a:ext uri="{FF2B5EF4-FFF2-40B4-BE49-F238E27FC236}">
                <a16:creationId xmlns:a16="http://schemas.microsoft.com/office/drawing/2014/main" id="{A37C0104-E2CF-48C7-A8A2-3EC051B2C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688DD-DD43-4AEA-B329-C3C82522EC3F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140936707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>
            <a:extLst>
              <a:ext uri="{FF2B5EF4-FFF2-40B4-BE49-F238E27FC236}">
                <a16:creationId xmlns:a16="http://schemas.microsoft.com/office/drawing/2014/main" id="{A748F549-D3CE-474F-91AA-713871C16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76CD4-EA04-4D67-A682-BCE36BDD5395}" type="datetimeFigureOut">
              <a:rPr lang="pl-PL"/>
              <a:pPr>
                <a:defRPr/>
              </a:pPr>
              <a:t>05.04.2023</a:t>
            </a:fld>
            <a:endParaRPr lang="pl-PL"/>
          </a:p>
        </p:txBody>
      </p:sp>
      <p:sp>
        <p:nvSpPr>
          <p:cNvPr id="3" name="Symbol zastępczy stopki 4">
            <a:extLst>
              <a:ext uri="{FF2B5EF4-FFF2-40B4-BE49-F238E27FC236}">
                <a16:creationId xmlns:a16="http://schemas.microsoft.com/office/drawing/2014/main" id="{B858FD86-72FB-4E84-8D85-ACA090B93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>
            <a:extLst>
              <a:ext uri="{FF2B5EF4-FFF2-40B4-BE49-F238E27FC236}">
                <a16:creationId xmlns:a16="http://schemas.microsoft.com/office/drawing/2014/main" id="{32626893-8C62-4BB4-9F14-97597E258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E90CF-8E41-4071-B59D-3AD3262B1084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181125833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3">
            <a:extLst>
              <a:ext uri="{FF2B5EF4-FFF2-40B4-BE49-F238E27FC236}">
                <a16:creationId xmlns:a16="http://schemas.microsoft.com/office/drawing/2014/main" id="{F68C6F09-D179-4462-8223-F80B4BEDC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A87D3-ED46-437A-B72E-B70DC7A7D588}" type="datetimeFigureOut">
              <a:rPr lang="pl-PL"/>
              <a:pPr>
                <a:defRPr/>
              </a:pPr>
              <a:t>05.04.2023</a:t>
            </a:fld>
            <a:endParaRPr lang="pl-PL"/>
          </a:p>
        </p:txBody>
      </p:sp>
      <p:sp>
        <p:nvSpPr>
          <p:cNvPr id="6" name="Symbol zastępczy stopki 4">
            <a:extLst>
              <a:ext uri="{FF2B5EF4-FFF2-40B4-BE49-F238E27FC236}">
                <a16:creationId xmlns:a16="http://schemas.microsoft.com/office/drawing/2014/main" id="{0237BD95-1FED-424A-B323-574152274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>
            <a:extLst>
              <a:ext uri="{FF2B5EF4-FFF2-40B4-BE49-F238E27FC236}">
                <a16:creationId xmlns:a16="http://schemas.microsoft.com/office/drawing/2014/main" id="{D4AF419A-3898-4A3C-AEE1-1082E8D57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268F0-9A11-4372-A3C4-A336DA14961B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174118498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3">
            <a:extLst>
              <a:ext uri="{FF2B5EF4-FFF2-40B4-BE49-F238E27FC236}">
                <a16:creationId xmlns:a16="http://schemas.microsoft.com/office/drawing/2014/main" id="{04D1293A-1EC5-4450-9A2F-C18AC0DD6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ACB04-657E-4F00-8B92-47441DAC90BA}" type="datetimeFigureOut">
              <a:rPr lang="pl-PL"/>
              <a:pPr>
                <a:defRPr/>
              </a:pPr>
              <a:t>05.04.2023</a:t>
            </a:fld>
            <a:endParaRPr lang="pl-PL"/>
          </a:p>
        </p:txBody>
      </p:sp>
      <p:sp>
        <p:nvSpPr>
          <p:cNvPr id="6" name="Symbol zastępczy stopki 4">
            <a:extLst>
              <a:ext uri="{FF2B5EF4-FFF2-40B4-BE49-F238E27FC236}">
                <a16:creationId xmlns:a16="http://schemas.microsoft.com/office/drawing/2014/main" id="{CF26F321-F2AE-43D0-884B-AB22CAE20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>
            <a:extLst>
              <a:ext uri="{FF2B5EF4-FFF2-40B4-BE49-F238E27FC236}">
                <a16:creationId xmlns:a16="http://schemas.microsoft.com/office/drawing/2014/main" id="{9C3E0F12-79A2-4914-A679-1BEBE1C93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6FA68-6F5D-4959-B930-AE5E7C13B881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699218170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>
            <a:extLst>
              <a:ext uri="{FF2B5EF4-FFF2-40B4-BE49-F238E27FC236}">
                <a16:creationId xmlns:a16="http://schemas.microsoft.com/office/drawing/2014/main" id="{E7997969-0A02-48AC-8C9F-420569DF7EB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</a:t>
            </a:r>
          </a:p>
        </p:txBody>
      </p:sp>
      <p:sp>
        <p:nvSpPr>
          <p:cNvPr id="1027" name="Symbol zastępczy tekstu 2">
            <a:extLst>
              <a:ext uri="{FF2B5EF4-FFF2-40B4-BE49-F238E27FC236}">
                <a16:creationId xmlns:a16="http://schemas.microsoft.com/office/drawing/2014/main" id="{656E7A44-D22C-472C-91BE-2EE9DA96462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</a:p>
          <a:p>
            <a:pPr lvl="3"/>
            <a:r>
              <a:rPr lang="pl-PL" altLang="pl-PL"/>
              <a:t>Czwarty poziom</a:t>
            </a:r>
          </a:p>
          <a:p>
            <a:pPr lvl="4"/>
            <a:r>
              <a:rPr lang="pl-PL" alt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143977F-0743-4275-8F53-69213168C8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3DA546-CC5B-4046-B6DC-1C790C4509A3}" type="datetimeFigureOut">
              <a:rPr lang="pl-PL"/>
              <a:pPr>
                <a:defRPr/>
              </a:pPr>
              <a:t>05.04.2023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8DCF70F-E5E9-451A-8BBC-6C34D30EA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6636FFB-FC32-474B-8C61-B1550C068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F1E48D4-C98E-48F6-B580-DA88AA04160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6.png"/><Relationship Id="rId7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6.png"/><Relationship Id="rId7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7.jpe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5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comments" Target="../comments/commen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7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532F69-21A5-4E50-99B6-EA1BFF511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1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EAD5D59-604C-49DE-8637-7F626D3443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0465104F-6EBD-4719-82D2-BAEEDFAB7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" y="0"/>
            <a:ext cx="9167349" cy="6837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Picture 33">
            <a:extLst>
              <a:ext uri="{FF2B5EF4-FFF2-40B4-BE49-F238E27FC236}">
                <a16:creationId xmlns:a16="http://schemas.microsoft.com/office/drawing/2014/main" id="{22DCAAAF-E1E2-4F92-B38E-15F05CAFCC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92076"/>
            <a:ext cx="2520280" cy="8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1">
            <a:extLst>
              <a:ext uri="{FF2B5EF4-FFF2-40B4-BE49-F238E27FC236}">
                <a16:creationId xmlns:a16="http://schemas.microsoft.com/office/drawing/2014/main" id="{BC6DAC28-FD83-4606-867C-3039D960A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2958"/>
            <a:ext cx="2300257" cy="8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9" descr="HerbHalinow">
            <a:extLst>
              <a:ext uri="{FF2B5EF4-FFF2-40B4-BE49-F238E27FC236}">
                <a16:creationId xmlns:a16="http://schemas.microsoft.com/office/drawing/2014/main" id="{521A3D26-809D-4729-B3A0-5102BA127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061" y="5463640"/>
            <a:ext cx="783877" cy="921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ole tekstowe 2">
            <a:extLst>
              <a:ext uri="{FF2B5EF4-FFF2-40B4-BE49-F238E27FC236}">
                <a16:creationId xmlns:a16="http://schemas.microsoft.com/office/drawing/2014/main" id="{1453CB76-6854-4C4E-94A0-7CC9D9BFFE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3340" y="2400298"/>
            <a:ext cx="6192688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l-PL" altLang="pl-PL" sz="2000" b="1" dirty="0"/>
              <a:t>„Poprawa gospodarki ściekowej </a:t>
            </a:r>
          </a:p>
          <a:p>
            <a:pPr algn="ctr"/>
            <a:r>
              <a:rPr lang="pl-PL" altLang="pl-PL" sz="2000" b="1" dirty="0"/>
              <a:t>w Gminie Halinów” </a:t>
            </a:r>
          </a:p>
          <a:p>
            <a:pPr algn="ctr"/>
            <a:r>
              <a:rPr lang="pl-PL" altLang="pl-PL" sz="1100" b="1" dirty="0"/>
              <a:t>Projekt współfinansowany ze środków </a:t>
            </a:r>
          </a:p>
          <a:p>
            <a:pPr algn="ctr"/>
            <a:r>
              <a:rPr lang="pl-PL" altLang="pl-PL" sz="1100" b="1" dirty="0"/>
              <a:t>Funduszu Spójności Unii Europejskiej</a:t>
            </a:r>
          </a:p>
          <a:p>
            <a:pPr algn="ctr"/>
            <a:r>
              <a:rPr lang="pl-PL" altLang="pl-PL" sz="1100" b="1" dirty="0"/>
              <a:t> w ramach </a:t>
            </a:r>
          </a:p>
          <a:p>
            <a:pPr algn="ctr"/>
            <a:r>
              <a:rPr lang="pl-PL" altLang="pl-PL" sz="1100" b="1" dirty="0"/>
              <a:t>Programu Operacyjnego Infrastruktura i Środowisko, </a:t>
            </a:r>
          </a:p>
          <a:p>
            <a:pPr algn="ctr"/>
            <a:r>
              <a:rPr lang="pl-PL" sz="1100" b="1" dirty="0"/>
              <a:t>Priorytet II: Ochrona środowiska, w tym adaptacja do zmian klimatu , </a:t>
            </a:r>
          </a:p>
          <a:p>
            <a:pPr algn="ctr"/>
            <a:r>
              <a:rPr lang="pl-PL" sz="1100" b="1" dirty="0"/>
              <a:t>Działanie 2.3.Gospodarka wodno-ściekowa w aglomeracjach </a:t>
            </a:r>
          </a:p>
          <a:p>
            <a:pPr algn="ctr"/>
            <a:r>
              <a:rPr lang="pl-PL" altLang="pl-PL" b="1" dirty="0"/>
              <a:t>Szacowana wartość projektu: 58 290 300,33 PLN</a:t>
            </a:r>
          </a:p>
          <a:p>
            <a:pPr algn="ctr"/>
            <a:r>
              <a:rPr lang="pl-PL" altLang="pl-PL" b="1" dirty="0"/>
              <a:t>Dofinansowanie UE 30 211 436,15 PLN</a:t>
            </a:r>
          </a:p>
          <a:p>
            <a:pPr algn="ctr"/>
            <a:r>
              <a:rPr lang="pl-PL" altLang="pl-PL" b="1" dirty="0"/>
              <a:t>Środki własne 28 078 864,18 PLN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57D0F3F-C647-3372-C1DD-C0C08A8A3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1219"/>
            <a:ext cx="2645691" cy="8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02312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74A368B-4F60-4BDF-84BE-201B7169A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0512F93B-4FB8-4BF2-8936-57DA4ADA1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15" y="-17512"/>
            <a:ext cx="9167349" cy="6875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9" descr="HerbHalinow">
            <a:extLst>
              <a:ext uri="{FF2B5EF4-FFF2-40B4-BE49-F238E27FC236}">
                <a16:creationId xmlns:a16="http://schemas.microsoft.com/office/drawing/2014/main" id="{189C2D0D-5A57-44BF-974B-7E8F20A42B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477" y="216078"/>
            <a:ext cx="45952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upa 7">
            <a:extLst>
              <a:ext uri="{FF2B5EF4-FFF2-40B4-BE49-F238E27FC236}">
                <a16:creationId xmlns:a16="http://schemas.microsoft.com/office/drawing/2014/main" id="{F3873485-489D-4336-B584-0AC6BE9C5795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1287942" y="1355674"/>
            <a:ext cx="1168531" cy="1115559"/>
            <a:chOff x="1365666" y="1955891"/>
            <a:chExt cx="747552" cy="859255"/>
          </a:xfrm>
        </p:grpSpPr>
        <p:sp>
          <p:nvSpPr>
            <p:cNvPr id="9" name="Sześciokąt 8">
              <a:extLst>
                <a:ext uri="{FF2B5EF4-FFF2-40B4-BE49-F238E27FC236}">
                  <a16:creationId xmlns:a16="http://schemas.microsoft.com/office/drawing/2014/main" id="{6DF5F458-F554-4FBF-A98B-C96C50D8725E}"/>
                </a:ext>
              </a:extLst>
            </p:cNvPr>
            <p:cNvSpPr/>
            <p:nvPr/>
          </p:nvSpPr>
          <p:spPr>
            <a:xfrm rot="5400000">
              <a:off x="1309815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Sześciokąt 4">
              <a:extLst>
                <a:ext uri="{FF2B5EF4-FFF2-40B4-BE49-F238E27FC236}">
                  <a16:creationId xmlns:a16="http://schemas.microsoft.com/office/drawing/2014/main" id="{A73FE308-B040-4541-BA8B-EEBCA61E3E9C}"/>
                </a:ext>
              </a:extLst>
            </p:cNvPr>
            <p:cNvSpPr txBox="1"/>
            <p:nvPr/>
          </p:nvSpPr>
          <p:spPr>
            <a:xfrm>
              <a:off x="1482471" y="2089145"/>
              <a:ext cx="513942" cy="5927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ZADANIE 9</a:t>
              </a:r>
            </a:p>
          </p:txBody>
        </p:sp>
      </p:grp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09C4AB53-FE63-4888-BB05-E15763A832CB}"/>
              </a:ext>
            </a:extLst>
          </p:cNvPr>
          <p:cNvSpPr txBox="1"/>
          <p:nvPr/>
        </p:nvSpPr>
        <p:spPr>
          <a:xfrm>
            <a:off x="2750171" y="1000475"/>
            <a:ext cx="6081236" cy="18352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lvl="0"/>
            <a:r>
              <a:rPr lang="pl-PL" sz="1700" dirty="0"/>
              <a:t>Budowa kanalizacji sanitarnej w ul. Żelaznej w m. Długa Szlachecka:</a:t>
            </a:r>
          </a:p>
          <a:p>
            <a:pPr lvl="0"/>
            <a:r>
              <a:rPr lang="pl-PL" sz="1700" dirty="0"/>
              <a:t>dł. kanału sanitarnego DN 200 PVC o łącznej długości L = 0,27 km</a:t>
            </a:r>
          </a:p>
          <a:p>
            <a:pPr lvl="0"/>
            <a:r>
              <a:rPr lang="pl-PL" sz="1700" dirty="0"/>
              <a:t>odcinki sieci od głównego kanału do granic posesji DN 160 PVC o długości 0,05 km</a:t>
            </a:r>
          </a:p>
        </p:txBody>
      </p:sp>
      <p:pic>
        <p:nvPicPr>
          <p:cNvPr id="15" name="Symbol zastępczy zawartości 14">
            <a:extLst>
              <a:ext uri="{FF2B5EF4-FFF2-40B4-BE49-F238E27FC236}">
                <a16:creationId xmlns:a16="http://schemas.microsoft.com/office/drawing/2014/main" id="{008F08AA-F7B8-4213-8FEA-3C7C6F7BAC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366" y="2834641"/>
            <a:ext cx="7067719" cy="1685925"/>
          </a:xfrm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9F7BF611-BD2C-9734-7C39-2154749A2426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12" name="Picture 33">
              <a:extLst>
                <a:ext uri="{FF2B5EF4-FFF2-40B4-BE49-F238E27FC236}">
                  <a16:creationId xmlns:a16="http://schemas.microsoft.com/office/drawing/2014/main" id="{ADCCA2D2-6A4A-8204-F568-1232943695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1">
              <a:extLst>
                <a:ext uri="{FF2B5EF4-FFF2-40B4-BE49-F238E27FC236}">
                  <a16:creationId xmlns:a16="http://schemas.microsoft.com/office/drawing/2014/main" id="{33E90724-C3F3-3391-DE62-625958AFE5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B60FF759-938B-3EB1-337D-4E7BA00E5B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5992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381F859-5996-42C5-94A9-5A89014C5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38AD6081-AEE4-4AA2-AA54-5571B71DC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1" y="-17512"/>
            <a:ext cx="9124443" cy="6875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Grupa 4">
            <a:extLst>
              <a:ext uri="{FF2B5EF4-FFF2-40B4-BE49-F238E27FC236}">
                <a16:creationId xmlns:a16="http://schemas.microsoft.com/office/drawing/2014/main" id="{677A0CC1-B5BD-4008-B343-8F943C2DE6AF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778207" y="1703959"/>
            <a:ext cx="1168531" cy="1115559"/>
            <a:chOff x="1365666" y="1955891"/>
            <a:chExt cx="747552" cy="859255"/>
          </a:xfrm>
        </p:grpSpPr>
        <p:sp>
          <p:nvSpPr>
            <p:cNvPr id="6" name="Sześciokąt 5">
              <a:extLst>
                <a:ext uri="{FF2B5EF4-FFF2-40B4-BE49-F238E27FC236}">
                  <a16:creationId xmlns:a16="http://schemas.microsoft.com/office/drawing/2014/main" id="{58FBEB12-F6C1-4BA6-9C40-FC1BCA5F812D}"/>
                </a:ext>
              </a:extLst>
            </p:cNvPr>
            <p:cNvSpPr/>
            <p:nvPr/>
          </p:nvSpPr>
          <p:spPr>
            <a:xfrm rot="5400000">
              <a:off x="1309815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Sześciokąt 4">
              <a:extLst>
                <a:ext uri="{FF2B5EF4-FFF2-40B4-BE49-F238E27FC236}">
                  <a16:creationId xmlns:a16="http://schemas.microsoft.com/office/drawing/2014/main" id="{1231A041-F4FB-4D25-AE3C-018FA6B703DA}"/>
                </a:ext>
              </a:extLst>
            </p:cNvPr>
            <p:cNvSpPr txBox="1"/>
            <p:nvPr/>
          </p:nvSpPr>
          <p:spPr>
            <a:xfrm>
              <a:off x="1482471" y="2089145"/>
              <a:ext cx="513942" cy="5927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ZADANIE 10</a:t>
              </a:r>
            </a:p>
          </p:txBody>
        </p:sp>
      </p:grpSp>
      <p:sp>
        <p:nvSpPr>
          <p:cNvPr id="8" name="pole tekstowe 7">
            <a:extLst>
              <a:ext uri="{FF2B5EF4-FFF2-40B4-BE49-F238E27FC236}">
                <a16:creationId xmlns:a16="http://schemas.microsoft.com/office/drawing/2014/main" id="{233E3DA7-DBE3-46CE-89A0-7DB7A9AE7C0F}"/>
              </a:ext>
            </a:extLst>
          </p:cNvPr>
          <p:cNvSpPr txBox="1"/>
          <p:nvPr/>
        </p:nvSpPr>
        <p:spPr>
          <a:xfrm>
            <a:off x="2129321" y="885355"/>
            <a:ext cx="2613108" cy="477589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lvl="0"/>
            <a:r>
              <a:rPr lang="pl-PL" sz="1700" dirty="0"/>
              <a:t>Budowa kanalizacji sanitarnej w ul. Dąbrowskiego w </a:t>
            </a:r>
          </a:p>
          <a:p>
            <a:pPr lvl="0"/>
            <a:r>
              <a:rPr lang="pl-PL" sz="1700" dirty="0"/>
              <a:t>m. Halinów, ul. Chojniak </a:t>
            </a:r>
          </a:p>
          <a:p>
            <a:pPr lvl="0"/>
            <a:r>
              <a:rPr lang="pl-PL" sz="1700" dirty="0"/>
              <a:t>w m. Długa Kościelna, </a:t>
            </a:r>
          </a:p>
          <a:p>
            <a:pPr lvl="0"/>
            <a:r>
              <a:rPr lang="pl-PL" sz="1700" dirty="0"/>
              <a:t>ul. Bażantów w m. Józefin:</a:t>
            </a:r>
          </a:p>
          <a:p>
            <a:pPr lvl="0"/>
            <a:r>
              <a:rPr lang="pl-PL" sz="1700" dirty="0"/>
              <a:t>dł. kanału sanitarnego DN 200 PVC o łącznej długości </a:t>
            </a:r>
          </a:p>
          <a:p>
            <a:pPr lvl="0"/>
            <a:r>
              <a:rPr lang="pl-PL" sz="1700" dirty="0"/>
              <a:t>L = 1,31 km</a:t>
            </a:r>
          </a:p>
          <a:p>
            <a:pPr lvl="0"/>
            <a:r>
              <a:rPr lang="pl-PL" sz="1700" dirty="0"/>
              <a:t>odcinki sieci od głównego kanału do granic posesji </a:t>
            </a:r>
          </a:p>
          <a:p>
            <a:pPr lvl="0"/>
            <a:r>
              <a:rPr lang="pl-PL" sz="1700" dirty="0"/>
              <a:t>DN 160 PVC </a:t>
            </a:r>
          </a:p>
          <a:p>
            <a:pPr lvl="0"/>
            <a:r>
              <a:rPr lang="pl-PL" sz="1700" dirty="0"/>
              <a:t>o długości 0,32 km</a:t>
            </a:r>
          </a:p>
        </p:txBody>
      </p:sp>
      <p:pic>
        <p:nvPicPr>
          <p:cNvPr id="15" name="Picture 29" descr="HerbHalinow">
            <a:extLst>
              <a:ext uri="{FF2B5EF4-FFF2-40B4-BE49-F238E27FC236}">
                <a16:creationId xmlns:a16="http://schemas.microsoft.com/office/drawing/2014/main" id="{0CF459A0-A34B-466D-9320-41C87F9D53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832" y="302403"/>
            <a:ext cx="45952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Symbol zastępczy zawartości 16">
            <a:extLst>
              <a:ext uri="{FF2B5EF4-FFF2-40B4-BE49-F238E27FC236}">
                <a16:creationId xmlns:a16="http://schemas.microsoft.com/office/drawing/2014/main" id="{FC320F66-5925-4A22-B460-CA60AE8E35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012" y="1124743"/>
            <a:ext cx="3185741" cy="4032449"/>
          </a:xfrm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5979AE02-24CE-16E6-B243-56E7F96B6378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9" name="Picture 33">
              <a:extLst>
                <a:ext uri="{FF2B5EF4-FFF2-40B4-BE49-F238E27FC236}">
                  <a16:creationId xmlns:a16="http://schemas.microsoft.com/office/drawing/2014/main" id="{0DE903F3-71F7-8521-3CD4-0A5114FE10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31">
              <a:extLst>
                <a:ext uri="{FF2B5EF4-FFF2-40B4-BE49-F238E27FC236}">
                  <a16:creationId xmlns:a16="http://schemas.microsoft.com/office/drawing/2014/main" id="{A9FC4D0E-A527-C6A7-BBB8-A97441B25B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FD900B29-B726-AB6D-4E49-A22A44FAEA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852099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A3A1A83-357F-457D-A72B-A855082E2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ADA39F8B-9A3B-4DAD-B141-441DD615B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15" y="-17512"/>
            <a:ext cx="9167349" cy="6875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3">
            <a:extLst>
              <a:ext uri="{FF2B5EF4-FFF2-40B4-BE49-F238E27FC236}">
                <a16:creationId xmlns:a16="http://schemas.microsoft.com/office/drawing/2014/main" id="{36D718EE-CBB1-4900-903D-DC8C1E735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806" y="6081116"/>
            <a:ext cx="2269902" cy="79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1">
            <a:extLst>
              <a:ext uri="{FF2B5EF4-FFF2-40B4-BE49-F238E27FC236}">
                <a16:creationId xmlns:a16="http://schemas.microsoft.com/office/drawing/2014/main" id="{B5ED2897-54CC-467C-86A1-830E10533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9568"/>
            <a:ext cx="1872208" cy="72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9" descr="HerbHalinow">
            <a:extLst>
              <a:ext uri="{FF2B5EF4-FFF2-40B4-BE49-F238E27FC236}">
                <a16:creationId xmlns:a16="http://schemas.microsoft.com/office/drawing/2014/main" id="{D4E29182-E953-497F-BD67-CA00ED7C6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378" y="6173872"/>
            <a:ext cx="522662" cy="61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">
            <a:extLst>
              <a:ext uri="{FF2B5EF4-FFF2-40B4-BE49-F238E27FC236}">
                <a16:creationId xmlns:a16="http://schemas.microsoft.com/office/drawing/2014/main" id="{CA2F7EC9-FE84-4AD8-A2CB-0F1CBA910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081" y="-17512"/>
            <a:ext cx="9298161" cy="70110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9" name="Grupa 8">
            <a:extLst>
              <a:ext uri="{FF2B5EF4-FFF2-40B4-BE49-F238E27FC236}">
                <a16:creationId xmlns:a16="http://schemas.microsoft.com/office/drawing/2014/main" id="{1DFA01E9-D558-4621-834F-6677913ADB68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591471" y="793083"/>
            <a:ext cx="1168531" cy="1115559"/>
            <a:chOff x="1365666" y="1955891"/>
            <a:chExt cx="747552" cy="859255"/>
          </a:xfrm>
        </p:grpSpPr>
        <p:sp>
          <p:nvSpPr>
            <p:cNvPr id="10" name="Sześciokąt 9">
              <a:extLst>
                <a:ext uri="{FF2B5EF4-FFF2-40B4-BE49-F238E27FC236}">
                  <a16:creationId xmlns:a16="http://schemas.microsoft.com/office/drawing/2014/main" id="{7B10927F-FA91-41FF-91FD-BFA0716C01FA}"/>
                </a:ext>
              </a:extLst>
            </p:cNvPr>
            <p:cNvSpPr/>
            <p:nvPr/>
          </p:nvSpPr>
          <p:spPr>
            <a:xfrm rot="5400000">
              <a:off x="1309815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Sześciokąt 4">
              <a:extLst>
                <a:ext uri="{FF2B5EF4-FFF2-40B4-BE49-F238E27FC236}">
                  <a16:creationId xmlns:a16="http://schemas.microsoft.com/office/drawing/2014/main" id="{C4E58E27-FE5C-46DF-89E1-BD7A4AE01D04}"/>
                </a:ext>
              </a:extLst>
            </p:cNvPr>
            <p:cNvSpPr txBox="1"/>
            <p:nvPr/>
          </p:nvSpPr>
          <p:spPr>
            <a:xfrm>
              <a:off x="1482471" y="2089145"/>
              <a:ext cx="513942" cy="5927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ZADANIE 11</a:t>
              </a:r>
            </a:p>
          </p:txBody>
        </p:sp>
      </p:grp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48071CA0-AFBE-4989-84B8-E102BAA3E77F}"/>
              </a:ext>
            </a:extLst>
          </p:cNvPr>
          <p:cNvSpPr txBox="1"/>
          <p:nvPr/>
        </p:nvSpPr>
        <p:spPr>
          <a:xfrm>
            <a:off x="2705228" y="454721"/>
            <a:ext cx="6081236" cy="18352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lvl="0"/>
            <a:r>
              <a:rPr lang="pl-PL" sz="1700" dirty="0"/>
              <a:t>Budowa kanalizacji sanitarnej w ul. Alpejskiej, Złotych Gór, Tatrzańskiej, Świętokrzyskiej w m. Mrowiska, ul. Zastawie w m. Krzewina, ul. Pomarańczowej, Cytrynowej, Jagodowej, Morelowej, Dzikiej Róży, Różanej, Zastawie w m. Kazimierów:</a:t>
            </a:r>
          </a:p>
          <a:p>
            <a:pPr lvl="0"/>
            <a:r>
              <a:rPr lang="pl-PL" sz="1700" dirty="0"/>
              <a:t>dł. kanału sanitarnego DN 200 PVC o łącznej długości L = 4,91 km</a:t>
            </a:r>
          </a:p>
          <a:p>
            <a:pPr lvl="0"/>
            <a:r>
              <a:rPr lang="pl-PL" sz="1700" dirty="0"/>
              <a:t>odcinki sieci od głównego kanału do granic posesji DN 160 PVC o długości 1,60 km</a:t>
            </a:r>
          </a:p>
        </p:txBody>
      </p:sp>
      <p:pic>
        <p:nvPicPr>
          <p:cNvPr id="14" name="Symbol zastępczy zawartości 13">
            <a:extLst>
              <a:ext uri="{FF2B5EF4-FFF2-40B4-BE49-F238E27FC236}">
                <a16:creationId xmlns:a16="http://schemas.microsoft.com/office/drawing/2014/main" id="{BE44E327-6AE8-453F-A4F9-C0422BBECB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336" y="2737780"/>
            <a:ext cx="7067128" cy="3273404"/>
          </a:xfrm>
        </p:spPr>
      </p:pic>
      <p:pic>
        <p:nvPicPr>
          <p:cNvPr id="17" name="Picture 29" descr="HerbHalinow">
            <a:extLst>
              <a:ext uri="{FF2B5EF4-FFF2-40B4-BE49-F238E27FC236}">
                <a16:creationId xmlns:a16="http://schemas.microsoft.com/office/drawing/2014/main" id="{AC3E3F5C-B970-4FB1-B22D-89E95955D8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208" y="179926"/>
            <a:ext cx="45952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B606D03F-FBFD-23CF-C6CE-C250E3622485}"/>
              </a:ext>
            </a:extLst>
          </p:cNvPr>
          <p:cNvGrpSpPr/>
          <p:nvPr/>
        </p:nvGrpSpPr>
        <p:grpSpPr>
          <a:xfrm>
            <a:off x="23838" y="6289775"/>
            <a:ext cx="9121708" cy="798510"/>
            <a:chOff x="0" y="6081116"/>
            <a:chExt cx="9121708" cy="798510"/>
          </a:xfrm>
        </p:grpSpPr>
        <p:pic>
          <p:nvPicPr>
            <p:cNvPr id="13" name="Picture 33">
              <a:extLst>
                <a:ext uri="{FF2B5EF4-FFF2-40B4-BE49-F238E27FC236}">
                  <a16:creationId xmlns:a16="http://schemas.microsoft.com/office/drawing/2014/main" id="{CA0043CA-C4AC-D138-7863-2019216EB9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31">
              <a:extLst>
                <a:ext uri="{FF2B5EF4-FFF2-40B4-BE49-F238E27FC236}">
                  <a16:creationId xmlns:a16="http://schemas.microsoft.com/office/drawing/2014/main" id="{46868C61-B8F2-2EC1-D741-C7D08E06FD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F137A60D-5C54-477E-B451-B2A19A1E31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8316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662D984-9A86-427D-8C37-3FFF7FCD6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26504257-C1BC-4560-8148-32224807C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15" y="0"/>
            <a:ext cx="9142323" cy="68796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Grupa 4">
            <a:extLst>
              <a:ext uri="{FF2B5EF4-FFF2-40B4-BE49-F238E27FC236}">
                <a16:creationId xmlns:a16="http://schemas.microsoft.com/office/drawing/2014/main" id="{2DFFF4F6-A876-4E71-B4D2-45DB87C4DF8B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821174" y="687445"/>
            <a:ext cx="1168531" cy="1115559"/>
            <a:chOff x="1365666" y="1955891"/>
            <a:chExt cx="747552" cy="859255"/>
          </a:xfrm>
        </p:grpSpPr>
        <p:sp>
          <p:nvSpPr>
            <p:cNvPr id="6" name="Sześciokąt 5">
              <a:extLst>
                <a:ext uri="{FF2B5EF4-FFF2-40B4-BE49-F238E27FC236}">
                  <a16:creationId xmlns:a16="http://schemas.microsoft.com/office/drawing/2014/main" id="{B9D18F91-9E13-4F2B-8DC2-227B500CFFD5}"/>
                </a:ext>
              </a:extLst>
            </p:cNvPr>
            <p:cNvSpPr/>
            <p:nvPr/>
          </p:nvSpPr>
          <p:spPr>
            <a:xfrm rot="5400000">
              <a:off x="1309815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Sześciokąt 4">
              <a:extLst>
                <a:ext uri="{FF2B5EF4-FFF2-40B4-BE49-F238E27FC236}">
                  <a16:creationId xmlns:a16="http://schemas.microsoft.com/office/drawing/2014/main" id="{EB646188-7317-4DB8-8344-431CE0C40534}"/>
                </a:ext>
              </a:extLst>
            </p:cNvPr>
            <p:cNvSpPr txBox="1"/>
            <p:nvPr/>
          </p:nvSpPr>
          <p:spPr>
            <a:xfrm>
              <a:off x="1482471" y="2089145"/>
              <a:ext cx="513942" cy="5927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ZADANIE 12</a:t>
              </a:r>
            </a:p>
          </p:txBody>
        </p:sp>
      </p:grpSp>
      <p:sp>
        <p:nvSpPr>
          <p:cNvPr id="8" name="pole tekstowe 7">
            <a:extLst>
              <a:ext uri="{FF2B5EF4-FFF2-40B4-BE49-F238E27FC236}">
                <a16:creationId xmlns:a16="http://schemas.microsoft.com/office/drawing/2014/main" id="{1C4F8539-E0A4-4DDF-B9FC-77B00CC0D735}"/>
              </a:ext>
            </a:extLst>
          </p:cNvPr>
          <p:cNvSpPr txBox="1"/>
          <p:nvPr/>
        </p:nvSpPr>
        <p:spPr>
          <a:xfrm>
            <a:off x="2447585" y="161921"/>
            <a:ext cx="3411462" cy="365876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lvl="0"/>
            <a:r>
              <a:rPr lang="pl-PL" sz="1700" dirty="0"/>
              <a:t>Budowa kanalizacji w ul. Królewska </a:t>
            </a:r>
          </a:p>
          <a:p>
            <a:pPr lvl="0"/>
            <a:r>
              <a:rPr lang="pl-PL" sz="1700" dirty="0"/>
              <a:t>w m. Józefin:</a:t>
            </a:r>
          </a:p>
          <a:p>
            <a:pPr lvl="0"/>
            <a:r>
              <a:rPr lang="pl-PL" sz="1700" dirty="0"/>
              <a:t>dł. kanału sanitarnego DN 200 PVC o łącznej długości L = 0,65 km</a:t>
            </a:r>
          </a:p>
          <a:p>
            <a:pPr lvl="0"/>
            <a:r>
              <a:rPr lang="pl-PL" sz="1700" dirty="0"/>
              <a:t>odcinki sieci od głównego kanału do granic posesji DN 160 PVC o długości 0,34 km</a:t>
            </a:r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BE25B883-DFDB-4349-BBF2-EE2BAC05008A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3916087" y="3037313"/>
            <a:ext cx="1168531" cy="1115559"/>
            <a:chOff x="1365666" y="1955891"/>
            <a:chExt cx="747552" cy="859255"/>
          </a:xfrm>
        </p:grpSpPr>
        <p:sp>
          <p:nvSpPr>
            <p:cNvPr id="10" name="Sześciokąt 9">
              <a:extLst>
                <a:ext uri="{FF2B5EF4-FFF2-40B4-BE49-F238E27FC236}">
                  <a16:creationId xmlns:a16="http://schemas.microsoft.com/office/drawing/2014/main" id="{EF52FE17-7829-48D3-ACBF-94FA84951A41}"/>
                </a:ext>
              </a:extLst>
            </p:cNvPr>
            <p:cNvSpPr/>
            <p:nvPr/>
          </p:nvSpPr>
          <p:spPr>
            <a:xfrm rot="5400000">
              <a:off x="1309815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Sześciokąt 4">
              <a:extLst>
                <a:ext uri="{FF2B5EF4-FFF2-40B4-BE49-F238E27FC236}">
                  <a16:creationId xmlns:a16="http://schemas.microsoft.com/office/drawing/2014/main" id="{EE526F4B-7AC7-4A37-A6DA-5A972ABF7AB9}"/>
                </a:ext>
              </a:extLst>
            </p:cNvPr>
            <p:cNvSpPr txBox="1"/>
            <p:nvPr/>
          </p:nvSpPr>
          <p:spPr>
            <a:xfrm>
              <a:off x="1482471" y="2089145"/>
              <a:ext cx="513942" cy="5927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ZADANIE 14</a:t>
              </a:r>
            </a:p>
          </p:txBody>
        </p:sp>
      </p:grp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5D1C50C3-8C52-4DCD-8AC3-80B5EE20FC4E}"/>
              </a:ext>
            </a:extLst>
          </p:cNvPr>
          <p:cNvSpPr txBox="1"/>
          <p:nvPr/>
        </p:nvSpPr>
        <p:spPr>
          <a:xfrm>
            <a:off x="3916086" y="3820687"/>
            <a:ext cx="4936950" cy="18352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lvl="0"/>
            <a:r>
              <a:rPr lang="pl-PL" dirty="0"/>
              <a:t>Zakupiono pojazd do ciśnieniowego czyszczenia sieci kanalizacyjnej z zastosowaniem odzysku wody. </a:t>
            </a:r>
            <a:endParaRPr lang="pl-PL" sz="1700" dirty="0"/>
          </a:p>
        </p:txBody>
      </p:sp>
      <p:pic>
        <p:nvPicPr>
          <p:cNvPr id="15" name="Picture 29" descr="HerbHalinow">
            <a:extLst>
              <a:ext uri="{FF2B5EF4-FFF2-40B4-BE49-F238E27FC236}">
                <a16:creationId xmlns:a16="http://schemas.microsoft.com/office/drawing/2014/main" id="{3F203377-F898-43BA-B2CE-106B33FEF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477" y="274637"/>
            <a:ext cx="45952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Symbol zastępczy zawartości 16">
            <a:extLst>
              <a:ext uri="{FF2B5EF4-FFF2-40B4-BE49-F238E27FC236}">
                <a16:creationId xmlns:a16="http://schemas.microsoft.com/office/drawing/2014/main" id="{73075CC7-718F-48C6-89A4-539B6618A4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440" y="515755"/>
            <a:ext cx="2827753" cy="2935820"/>
          </a:xfr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4A2122B5-8CA0-C0B6-6A46-3869968C9D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99" y="3369745"/>
            <a:ext cx="3362077" cy="2521558"/>
          </a:xfrm>
          <a:prstGeom prst="rect">
            <a:avLst/>
          </a:prstGeom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EA567122-46F1-53E0-27CA-9AA10F01B7C3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18" name="Picture 33">
              <a:extLst>
                <a:ext uri="{FF2B5EF4-FFF2-40B4-BE49-F238E27FC236}">
                  <a16:creationId xmlns:a16="http://schemas.microsoft.com/office/drawing/2014/main" id="{766571F2-FE8C-015C-FF29-8F920FCEC1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31">
              <a:extLst>
                <a:ext uri="{FF2B5EF4-FFF2-40B4-BE49-F238E27FC236}">
                  <a16:creationId xmlns:a16="http://schemas.microsoft.com/office/drawing/2014/main" id="{CCBFC559-C342-EDED-2F22-15D3AD1240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51F6CC4D-7248-5F62-15C1-AE61666A4D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4564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A60B288-85B7-CB56-C4AC-72564AADB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3385027-7722-2138-9BB0-7A2BC070F9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AB5638F1-BEC8-7527-32E9-6CE645B55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2" y="-34339"/>
            <a:ext cx="9124443" cy="6875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Grupa 4">
            <a:extLst>
              <a:ext uri="{FF2B5EF4-FFF2-40B4-BE49-F238E27FC236}">
                <a16:creationId xmlns:a16="http://schemas.microsoft.com/office/drawing/2014/main" id="{24822CFB-A254-7006-44EC-9780132582A2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504681" y="333129"/>
            <a:ext cx="1407186" cy="1115559"/>
            <a:chOff x="1365667" y="1955891"/>
            <a:chExt cx="747552" cy="859255"/>
          </a:xfrm>
        </p:grpSpPr>
        <p:sp>
          <p:nvSpPr>
            <p:cNvPr id="6" name="Sześciokąt 5">
              <a:extLst>
                <a:ext uri="{FF2B5EF4-FFF2-40B4-BE49-F238E27FC236}">
                  <a16:creationId xmlns:a16="http://schemas.microsoft.com/office/drawing/2014/main" id="{CE917B48-1D89-823E-7A4D-9D8DEE4D547A}"/>
                </a:ext>
              </a:extLst>
            </p:cNvPr>
            <p:cNvSpPr/>
            <p:nvPr/>
          </p:nvSpPr>
          <p:spPr>
            <a:xfrm rot="5400000">
              <a:off x="1309815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Sześciokąt 4">
              <a:extLst>
                <a:ext uri="{FF2B5EF4-FFF2-40B4-BE49-F238E27FC236}">
                  <a16:creationId xmlns:a16="http://schemas.microsoft.com/office/drawing/2014/main" id="{0E47EFB2-2CC0-2B74-BE7C-A8A622C574C1}"/>
                </a:ext>
              </a:extLst>
            </p:cNvPr>
            <p:cNvSpPr txBox="1"/>
            <p:nvPr/>
          </p:nvSpPr>
          <p:spPr>
            <a:xfrm>
              <a:off x="1482471" y="2089146"/>
              <a:ext cx="513942" cy="5927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400" dirty="0"/>
                <a:t>Rozszerzenia</a:t>
              </a:r>
            </a:p>
          </p:txBody>
        </p:sp>
      </p:grpSp>
      <p:sp>
        <p:nvSpPr>
          <p:cNvPr id="8" name="pole tekstowe 7">
            <a:extLst>
              <a:ext uri="{FF2B5EF4-FFF2-40B4-BE49-F238E27FC236}">
                <a16:creationId xmlns:a16="http://schemas.microsoft.com/office/drawing/2014/main" id="{A7DC3D0F-2154-D1A6-B035-8A745BEC91B9}"/>
              </a:ext>
            </a:extLst>
          </p:cNvPr>
          <p:cNvSpPr txBox="1"/>
          <p:nvPr/>
        </p:nvSpPr>
        <p:spPr>
          <a:xfrm>
            <a:off x="2153360" y="437603"/>
            <a:ext cx="2613108" cy="16041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algn="ctr"/>
            <a:r>
              <a:rPr lang="pl-PL" sz="1700" dirty="0"/>
              <a:t>Budowa kanalizacji w ul. Powstania Styczniowego, Przygranicznej, Granicznej, Kubusia Puchatka, Starej Baśni, dz. Nr ew. 391/1, 390/6, 391/11, 390/7, 614/4</a:t>
            </a:r>
            <a:r>
              <a: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o długości ok. </a:t>
            </a:r>
            <a:r>
              <a:rPr lang="pl-PL" sz="1600" dirty="0">
                <a:latin typeface="Calibri" panose="020F0502020204030204" pitchFamily="34" charset="0"/>
                <a:ea typeface="Calibri" panose="020F0502020204030204" pitchFamily="34" charset="0"/>
              </a:rPr>
              <a:t>1873</a:t>
            </a:r>
            <a:r>
              <a: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pl-PL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mb</a:t>
            </a:r>
            <a:r>
              <a: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r>
              <a:rPr lang="pl-PL" sz="1700" dirty="0"/>
              <a:t> 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514EF8C3-005B-63CB-A116-4CE470B7916E}"/>
              </a:ext>
            </a:extLst>
          </p:cNvPr>
          <p:cNvSpPr txBox="1"/>
          <p:nvPr/>
        </p:nvSpPr>
        <p:spPr>
          <a:xfrm>
            <a:off x="38283" y="2179235"/>
            <a:ext cx="2339981" cy="236788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algn="ctr"/>
            <a:r>
              <a:rPr lang="pl-PL" sz="1700" dirty="0"/>
              <a:t>Budowa kanalizacji w ul.: Bonifacego, Filemona, Dąbrowskiego, Poprzeczna, Warszawska, Bajkowa, Śnieżki przewodu tłocznego w ul. Willowej i Wiosennej. w m. Długa Szlachecka 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 długości ok. </a:t>
            </a:r>
            <a:r>
              <a: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3 203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mb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pl-PL" sz="1700" dirty="0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87F72E67-0139-B789-C5BD-58AC94BA665D}"/>
              </a:ext>
            </a:extLst>
          </p:cNvPr>
          <p:cNvSpPr txBox="1"/>
          <p:nvPr/>
        </p:nvSpPr>
        <p:spPr>
          <a:xfrm>
            <a:off x="5537650" y="469848"/>
            <a:ext cx="2339981" cy="137564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algn="ctr"/>
            <a:r>
              <a:rPr lang="pl-PL" sz="1700" dirty="0"/>
              <a:t>Budowa kanalizacji w ul. Dąbrowskiego, Krasińskiego, Poniatowskiego w m. Hipolitów i Halinów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o długości ok. </a:t>
            </a:r>
            <a:r>
              <a: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1212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mb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pl-PL" sz="1700" dirty="0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501B468E-A8EF-EE9E-1BB0-269D944C08CE}"/>
              </a:ext>
            </a:extLst>
          </p:cNvPr>
          <p:cNvSpPr txBox="1"/>
          <p:nvPr/>
        </p:nvSpPr>
        <p:spPr>
          <a:xfrm>
            <a:off x="2701357" y="2361983"/>
            <a:ext cx="2339981" cy="132690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algn="ctr"/>
            <a:r>
              <a:rPr lang="pl-PL" sz="1700" dirty="0"/>
              <a:t>Budowa kanalizacji w ul. ul. Granicznej, ul. Zielonej i przyległych w m. Halinów 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 długości ok. </a:t>
            </a:r>
            <a:r>
              <a: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800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mb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pl-PL" sz="1700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BACE213A-4E07-CBCE-C010-8455E19D7584}"/>
              </a:ext>
            </a:extLst>
          </p:cNvPr>
          <p:cNvSpPr txBox="1"/>
          <p:nvPr/>
        </p:nvSpPr>
        <p:spPr>
          <a:xfrm>
            <a:off x="5792837" y="2550952"/>
            <a:ext cx="2339981" cy="132690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algn="ctr"/>
            <a:r>
              <a:rPr lang="pl-PL" sz="1700" dirty="0"/>
              <a:t>Budowa odcinka sieci kanalizacji sanitarnej w działce nr ew. 105/13 i 106/10 obręb 0011 w ulicy Pańskiej w m. Józefin 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 długości ok. </a:t>
            </a:r>
            <a:r>
              <a: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570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mb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pl-PL" sz="1700" dirty="0"/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18959AAF-53D0-D4C8-1F8C-8DE7DE3C183B}"/>
              </a:ext>
            </a:extLst>
          </p:cNvPr>
          <p:cNvSpPr txBox="1"/>
          <p:nvPr/>
        </p:nvSpPr>
        <p:spPr>
          <a:xfrm>
            <a:off x="1119933" y="4727521"/>
            <a:ext cx="2339981" cy="132690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algn="ctr"/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Budowa odcinka sieci kanalizacji sanitarnej w działkach ew. 332, 367/1 w m. Hipolitów o długości ok. 167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mb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E3AABC91-C8A7-EA8D-7843-C4FC9EAE1D4A}"/>
              </a:ext>
            </a:extLst>
          </p:cNvPr>
          <p:cNvSpPr txBox="1"/>
          <p:nvPr/>
        </p:nvSpPr>
        <p:spPr>
          <a:xfrm>
            <a:off x="4019251" y="4107030"/>
            <a:ext cx="3650879" cy="160259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algn="ctr"/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Budowa odcinka sieci kanalizacji sanitarnej w działkach ew. 255/14, 256/7, 300 w m. Hipolitów w systemie podciśnieniowo / grawitacyjnej o długości ok. 520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mb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wraz z komorami zaworowymi</a:t>
            </a:r>
            <a:endParaRPr lang="pl-PL" sz="1700" dirty="0"/>
          </a:p>
        </p:txBody>
      </p:sp>
      <p:grpSp>
        <p:nvGrpSpPr>
          <p:cNvPr id="15" name="Grupa 14">
            <a:extLst>
              <a:ext uri="{FF2B5EF4-FFF2-40B4-BE49-F238E27FC236}">
                <a16:creationId xmlns:a16="http://schemas.microsoft.com/office/drawing/2014/main" id="{54BD09B3-5860-A761-509F-BB743C59379C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16" name="Picture 33">
              <a:extLst>
                <a:ext uri="{FF2B5EF4-FFF2-40B4-BE49-F238E27FC236}">
                  <a16:creationId xmlns:a16="http://schemas.microsoft.com/office/drawing/2014/main" id="{07609C2E-4550-8646-A5B8-82B1BB8971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31">
              <a:extLst>
                <a:ext uri="{FF2B5EF4-FFF2-40B4-BE49-F238E27FC236}">
                  <a16:creationId xmlns:a16="http://schemas.microsoft.com/office/drawing/2014/main" id="{F65D4A65-F5F4-D32D-506D-FC07AC3C8C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E32012EE-9D30-9C36-0501-744464E02E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00696981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B31CF94-5223-4684-9E3A-186927B4D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4ABBFA46-FD92-40D9-814E-66CE739B3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2" y="-34339"/>
            <a:ext cx="9121708" cy="6875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Grupa 4">
            <a:extLst>
              <a:ext uri="{FF2B5EF4-FFF2-40B4-BE49-F238E27FC236}">
                <a16:creationId xmlns:a16="http://schemas.microsoft.com/office/drawing/2014/main" id="{2ED28C14-9742-4A47-B844-37CF544A16D3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124499" y="990009"/>
            <a:ext cx="1351157" cy="1143000"/>
            <a:chOff x="1365666" y="1955891"/>
            <a:chExt cx="747552" cy="859255"/>
          </a:xfrm>
        </p:grpSpPr>
        <p:sp>
          <p:nvSpPr>
            <p:cNvPr id="6" name="Sześciokąt 5">
              <a:extLst>
                <a:ext uri="{FF2B5EF4-FFF2-40B4-BE49-F238E27FC236}">
                  <a16:creationId xmlns:a16="http://schemas.microsoft.com/office/drawing/2014/main" id="{D24242E8-D565-4EBF-A9C1-99EC218802DE}"/>
                </a:ext>
              </a:extLst>
            </p:cNvPr>
            <p:cNvSpPr/>
            <p:nvPr/>
          </p:nvSpPr>
          <p:spPr>
            <a:xfrm rot="5400000">
              <a:off x="1309815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Sześciokąt 4">
              <a:extLst>
                <a:ext uri="{FF2B5EF4-FFF2-40B4-BE49-F238E27FC236}">
                  <a16:creationId xmlns:a16="http://schemas.microsoft.com/office/drawing/2014/main" id="{2ABA59CC-52E8-481E-903D-0DB45D3F0983}"/>
                </a:ext>
              </a:extLst>
            </p:cNvPr>
            <p:cNvSpPr txBox="1"/>
            <p:nvPr/>
          </p:nvSpPr>
          <p:spPr>
            <a:xfrm>
              <a:off x="1482471" y="2089145"/>
              <a:ext cx="513942" cy="5927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ZADANIE 13</a:t>
              </a:r>
            </a:p>
          </p:txBody>
        </p:sp>
      </p:grpSp>
      <p:sp>
        <p:nvSpPr>
          <p:cNvPr id="8" name="pole tekstowe 7">
            <a:extLst>
              <a:ext uri="{FF2B5EF4-FFF2-40B4-BE49-F238E27FC236}">
                <a16:creationId xmlns:a16="http://schemas.microsoft.com/office/drawing/2014/main" id="{292167C2-2EE0-4E90-8D15-B18EBF3A7CB0}"/>
              </a:ext>
            </a:extLst>
          </p:cNvPr>
          <p:cNvSpPr txBox="1"/>
          <p:nvPr/>
        </p:nvSpPr>
        <p:spPr>
          <a:xfrm>
            <a:off x="323529" y="2754315"/>
            <a:ext cx="4536504" cy="2618901"/>
          </a:xfrm>
          <a:custGeom>
            <a:avLst/>
            <a:gdLst>
              <a:gd name="connsiteX0" fmla="*/ 0 w 4367619"/>
              <a:gd name="connsiteY0" fmla="*/ 0 h 1987062"/>
              <a:gd name="connsiteX1" fmla="*/ 4367619 w 4367619"/>
              <a:gd name="connsiteY1" fmla="*/ 0 h 1987062"/>
              <a:gd name="connsiteX2" fmla="*/ 4367619 w 4367619"/>
              <a:gd name="connsiteY2" fmla="*/ 1987062 h 1987062"/>
              <a:gd name="connsiteX3" fmla="*/ 0 w 4367619"/>
              <a:gd name="connsiteY3" fmla="*/ 1987062 h 1987062"/>
              <a:gd name="connsiteX4" fmla="*/ 0 w 4367619"/>
              <a:gd name="connsiteY4" fmla="*/ 0 h 1987062"/>
              <a:gd name="connsiteX0" fmla="*/ 0 w 4367619"/>
              <a:gd name="connsiteY0" fmla="*/ 0 h 3351628"/>
              <a:gd name="connsiteX1" fmla="*/ 4367619 w 4367619"/>
              <a:gd name="connsiteY1" fmla="*/ 0 h 3351628"/>
              <a:gd name="connsiteX2" fmla="*/ 2074585 w 4367619"/>
              <a:gd name="connsiteY2" fmla="*/ 3351628 h 3351628"/>
              <a:gd name="connsiteX3" fmla="*/ 0 w 4367619"/>
              <a:gd name="connsiteY3" fmla="*/ 1987062 h 3351628"/>
              <a:gd name="connsiteX4" fmla="*/ 0 w 4367619"/>
              <a:gd name="connsiteY4" fmla="*/ 0 h 3351628"/>
              <a:gd name="connsiteX0" fmla="*/ 0 w 4367619"/>
              <a:gd name="connsiteY0" fmla="*/ 0 h 4153487"/>
              <a:gd name="connsiteX1" fmla="*/ 4367619 w 4367619"/>
              <a:gd name="connsiteY1" fmla="*/ 0 h 4153487"/>
              <a:gd name="connsiteX2" fmla="*/ 583410 w 4367619"/>
              <a:gd name="connsiteY2" fmla="*/ 4153487 h 4153487"/>
              <a:gd name="connsiteX3" fmla="*/ 0 w 4367619"/>
              <a:gd name="connsiteY3" fmla="*/ 1987062 h 4153487"/>
              <a:gd name="connsiteX4" fmla="*/ 0 w 4367619"/>
              <a:gd name="connsiteY4" fmla="*/ 0 h 4153487"/>
              <a:gd name="connsiteX0" fmla="*/ 0 w 4691176"/>
              <a:gd name="connsiteY0" fmla="*/ 0 h 4870940"/>
              <a:gd name="connsiteX1" fmla="*/ 4691176 w 4691176"/>
              <a:gd name="connsiteY1" fmla="*/ 717453 h 4870940"/>
              <a:gd name="connsiteX2" fmla="*/ 906967 w 4691176"/>
              <a:gd name="connsiteY2" fmla="*/ 4870940 h 4870940"/>
              <a:gd name="connsiteX3" fmla="*/ 323557 w 4691176"/>
              <a:gd name="connsiteY3" fmla="*/ 2704515 h 4870940"/>
              <a:gd name="connsiteX4" fmla="*/ 0 w 4691176"/>
              <a:gd name="connsiteY4" fmla="*/ 0 h 4870940"/>
              <a:gd name="connsiteX0" fmla="*/ 0 w 4494228"/>
              <a:gd name="connsiteY0" fmla="*/ 0 h 4870940"/>
              <a:gd name="connsiteX1" fmla="*/ 4494228 w 4494228"/>
              <a:gd name="connsiteY1" fmla="*/ 323558 h 4870940"/>
              <a:gd name="connsiteX2" fmla="*/ 906967 w 4494228"/>
              <a:gd name="connsiteY2" fmla="*/ 4870940 h 4870940"/>
              <a:gd name="connsiteX3" fmla="*/ 323557 w 4494228"/>
              <a:gd name="connsiteY3" fmla="*/ 2704515 h 4870940"/>
              <a:gd name="connsiteX4" fmla="*/ 0 w 4494228"/>
              <a:gd name="connsiteY4" fmla="*/ 0 h 4870940"/>
              <a:gd name="connsiteX0" fmla="*/ 0 w 4494228"/>
              <a:gd name="connsiteY0" fmla="*/ 0 h 4870940"/>
              <a:gd name="connsiteX1" fmla="*/ 4494228 w 4494228"/>
              <a:gd name="connsiteY1" fmla="*/ 323558 h 4870940"/>
              <a:gd name="connsiteX2" fmla="*/ 906967 w 4494228"/>
              <a:gd name="connsiteY2" fmla="*/ 4870940 h 4870940"/>
              <a:gd name="connsiteX3" fmla="*/ 323557 w 4494228"/>
              <a:gd name="connsiteY3" fmla="*/ 2704515 h 4870940"/>
              <a:gd name="connsiteX4" fmla="*/ 0 w 4494228"/>
              <a:gd name="connsiteY4" fmla="*/ 0 h 4870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4228" h="4870940">
                <a:moveTo>
                  <a:pt x="0" y="0"/>
                </a:moveTo>
                <a:lnTo>
                  <a:pt x="4494228" y="323558"/>
                </a:lnTo>
                <a:cubicBezTo>
                  <a:pt x="1385267" y="1656472"/>
                  <a:pt x="2102721" y="3355146"/>
                  <a:pt x="906967" y="4870940"/>
                </a:cubicBezTo>
                <a:lnTo>
                  <a:pt x="323557" y="270451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>
            <a:noAutofit/>
          </a:bodyPr>
          <a:lstStyle/>
          <a:p>
            <a:pPr algn="ctr"/>
            <a:r>
              <a:rPr lang="pl-PL" sz="1700" dirty="0"/>
              <a:t>Rozbudowano</a:t>
            </a:r>
          </a:p>
          <a:p>
            <a:pPr algn="ctr"/>
            <a:r>
              <a:rPr lang="pl-PL" sz="1700" dirty="0"/>
              <a:t>istniejącą oczyszczalnię ścieków </a:t>
            </a:r>
          </a:p>
          <a:p>
            <a:pPr algn="ctr"/>
            <a:r>
              <a:rPr lang="pl-PL" sz="1700" dirty="0"/>
              <a:t>do przepustowości </a:t>
            </a:r>
          </a:p>
          <a:p>
            <a:pPr algn="ctr"/>
            <a:r>
              <a:rPr lang="pl-PL" sz="1700" dirty="0"/>
              <a:t>maksymalnie 3 648 m</a:t>
            </a:r>
            <a:r>
              <a:rPr lang="pl-PL" sz="1700" baseline="30000" dirty="0"/>
              <a:t>3</a:t>
            </a:r>
            <a:r>
              <a:rPr lang="pl-PL" sz="1700" dirty="0"/>
              <a:t>/d.  </a:t>
            </a:r>
          </a:p>
          <a:p>
            <a:pPr algn="ctr"/>
            <a:r>
              <a:rPr lang="pl-PL" sz="1700" dirty="0"/>
              <a:t>Rozbudowa oparta była na </a:t>
            </a:r>
          </a:p>
          <a:p>
            <a:pPr algn="ctr"/>
            <a:r>
              <a:rPr lang="pl-PL" sz="1700" dirty="0"/>
              <a:t>technologii biologicznego oczyszczania ścieków </a:t>
            </a:r>
          </a:p>
          <a:p>
            <a:pPr algn="ctr"/>
            <a:r>
              <a:rPr lang="pl-PL" sz="1700" dirty="0"/>
              <a:t>tj. zaprojektowano mechaniczno – biologiczną oczyszczalnię ścieków działającą w oparciu o </a:t>
            </a:r>
          </a:p>
          <a:p>
            <a:pPr algn="ctr"/>
            <a:r>
              <a:rPr lang="pl-PL" sz="1700" dirty="0"/>
              <a:t>nitryfikująco-</a:t>
            </a:r>
            <a:r>
              <a:rPr lang="pl-PL" sz="1700" dirty="0" err="1"/>
              <a:t>denitryfikujący</a:t>
            </a:r>
            <a:r>
              <a:rPr lang="pl-PL" sz="1700" dirty="0"/>
              <a:t> osad czynny </a:t>
            </a:r>
          </a:p>
          <a:p>
            <a:pPr algn="ctr"/>
            <a:r>
              <a:rPr lang="pl-PL" sz="1700" dirty="0"/>
              <a:t>w układzie przepływu ciągłego </a:t>
            </a:r>
          </a:p>
          <a:p>
            <a:pPr algn="ctr"/>
            <a:r>
              <a:rPr lang="pl-PL" sz="1700" dirty="0"/>
              <a:t>z chemicznym strącaniem fosforu. </a:t>
            </a:r>
          </a:p>
          <a:p>
            <a:pPr algn="ctr"/>
            <a:r>
              <a:rPr lang="pl-PL" sz="1700" dirty="0"/>
              <a:t>Docelowo oczyszczalnia ścieków ma obsługiwać </a:t>
            </a:r>
          </a:p>
          <a:p>
            <a:pPr algn="ctr"/>
            <a:r>
              <a:rPr lang="pl-PL" sz="1700" dirty="0"/>
              <a:t>27 625 RLM </a:t>
            </a:r>
          </a:p>
          <a:p>
            <a:pPr algn="ctr"/>
            <a:r>
              <a:rPr lang="pl-PL" sz="1700" dirty="0"/>
              <a:t>(wraz z przemysłem i ściekami dowożonymi wozami asenizacyjnymi). </a:t>
            </a:r>
          </a:p>
        </p:txBody>
      </p:sp>
      <p:pic>
        <p:nvPicPr>
          <p:cNvPr id="11" name="Picture 29" descr="HerbHalinow">
            <a:extLst>
              <a:ext uri="{FF2B5EF4-FFF2-40B4-BE49-F238E27FC236}">
                <a16:creationId xmlns:a16="http://schemas.microsoft.com/office/drawing/2014/main" id="{3C64D339-C387-4467-97D7-91BC5EC190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15" y="139357"/>
            <a:ext cx="45952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Symbol zastępczy zawartości 12">
            <a:extLst>
              <a:ext uri="{FF2B5EF4-FFF2-40B4-BE49-F238E27FC236}">
                <a16:creationId xmlns:a16="http://schemas.microsoft.com/office/drawing/2014/main" id="{FB8C897F-B383-4099-BB47-029B60825E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985" y="171786"/>
            <a:ext cx="3643269" cy="2479677"/>
          </a:xfrm>
        </p:spPr>
      </p:pic>
      <p:sp>
        <p:nvSpPr>
          <p:cNvPr id="15" name="pole tekstowe 14">
            <a:extLst>
              <a:ext uri="{FF2B5EF4-FFF2-40B4-BE49-F238E27FC236}">
                <a16:creationId xmlns:a16="http://schemas.microsoft.com/office/drawing/2014/main" id="{B3A392EC-3968-41B7-8516-E5B96DECA831}"/>
              </a:ext>
            </a:extLst>
          </p:cNvPr>
          <p:cNvSpPr txBox="1"/>
          <p:nvPr/>
        </p:nvSpPr>
        <p:spPr>
          <a:xfrm>
            <a:off x="1095778" y="334406"/>
            <a:ext cx="35266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i="1" dirty="0">
                <a:solidFill>
                  <a:srgbClr val="002060"/>
                </a:solidFill>
              </a:rPr>
              <a:t>Modernizacja i rozbudowa oczyszczalni ścieków w m. Długa Kościelna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7C9AE43D-F347-B8E2-9DE0-699C105F98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985" y="3079834"/>
            <a:ext cx="3643269" cy="2634674"/>
          </a:xfrm>
          <a:prstGeom prst="rect">
            <a:avLst/>
          </a:prstGeom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5094A9D4-0985-FDE6-A764-754DBDFC2A0D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14" name="Picture 33">
              <a:extLst>
                <a:ext uri="{FF2B5EF4-FFF2-40B4-BE49-F238E27FC236}">
                  <a16:creationId xmlns:a16="http://schemas.microsoft.com/office/drawing/2014/main" id="{A1F4D6C1-1C06-43E7-F457-2AB0E359C4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31">
              <a:extLst>
                <a:ext uri="{FF2B5EF4-FFF2-40B4-BE49-F238E27FC236}">
                  <a16:creationId xmlns:a16="http://schemas.microsoft.com/office/drawing/2014/main" id="{F07E796C-AF19-9BF4-5B0E-51EE14C5EB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B7DDC856-325B-ED80-C8B8-4F556DD84E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5892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1">
            <a:extLst>
              <a:ext uri="{FF2B5EF4-FFF2-40B4-BE49-F238E27FC236}">
                <a16:creationId xmlns:a16="http://schemas.microsoft.com/office/drawing/2014/main" id="{6CBDF549-B47C-44FE-AE9C-CF158B133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3" y="-924839"/>
            <a:ext cx="9155360" cy="77494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Symbol zastępczy zawartości 5">
            <a:extLst>
              <a:ext uri="{FF2B5EF4-FFF2-40B4-BE49-F238E27FC236}">
                <a16:creationId xmlns:a16="http://schemas.microsoft.com/office/drawing/2014/main" id="{AA5CFB51-6D5A-437E-B682-355E9FD1FAB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5962412"/>
              </p:ext>
            </p:extLst>
          </p:nvPr>
        </p:nvGraphicFramePr>
        <p:xfrm>
          <a:off x="257282" y="764704"/>
          <a:ext cx="8635197" cy="46408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ytuł 1">
            <a:extLst>
              <a:ext uri="{FF2B5EF4-FFF2-40B4-BE49-F238E27FC236}">
                <a16:creationId xmlns:a16="http://schemas.microsoft.com/office/drawing/2014/main" id="{68B6B7B2-89E8-4FBD-941A-189F83D67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FINANSOWANIE</a:t>
            </a:r>
          </a:p>
        </p:txBody>
      </p:sp>
      <p:pic>
        <p:nvPicPr>
          <p:cNvPr id="8" name="Picture 29" descr="HerbHalinow">
            <a:extLst>
              <a:ext uri="{FF2B5EF4-FFF2-40B4-BE49-F238E27FC236}">
                <a16:creationId xmlns:a16="http://schemas.microsoft.com/office/drawing/2014/main" id="{A443588F-66EB-43C6-A79C-7725C20C6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477" y="-361651"/>
            <a:ext cx="45952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3B9E9C7C-9AF6-2825-C8B7-114DCB646723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4" name="Picture 33">
              <a:extLst>
                <a:ext uri="{FF2B5EF4-FFF2-40B4-BE49-F238E27FC236}">
                  <a16:creationId xmlns:a16="http://schemas.microsoft.com/office/drawing/2014/main" id="{DE3DC5A3-13CD-2D99-24F1-11AC18D4FC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31">
              <a:extLst>
                <a:ext uri="{FF2B5EF4-FFF2-40B4-BE49-F238E27FC236}">
                  <a16:creationId xmlns:a16="http://schemas.microsoft.com/office/drawing/2014/main" id="{0C039A85-E36C-A967-22D9-4BE257C84D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047F676B-6CB6-04BD-E058-E768BF4A51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0068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7C298F-0F61-4DED-ABD0-927EC5796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F37918B-ABC2-46C6-BE2B-BFD61D7E1C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96CBC3B4-5A10-4738-9D4F-F8D17D6D46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15" y="-545414"/>
            <a:ext cx="9227030" cy="73958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Grupa 15">
            <a:extLst>
              <a:ext uri="{FF2B5EF4-FFF2-40B4-BE49-F238E27FC236}">
                <a16:creationId xmlns:a16="http://schemas.microsoft.com/office/drawing/2014/main" id="{130880EC-4557-4DF1-BBD0-EF675F9E9782}"/>
              </a:ext>
            </a:extLst>
          </p:cNvPr>
          <p:cNvGrpSpPr>
            <a:grpSpLocks/>
          </p:cNvGrpSpPr>
          <p:nvPr/>
        </p:nvGrpSpPr>
        <p:grpSpPr bwMode="auto">
          <a:xfrm>
            <a:off x="2456191" y="1417638"/>
            <a:ext cx="1909929" cy="2157273"/>
            <a:chOff x="1365666" y="1955891"/>
            <a:chExt cx="747552" cy="859255"/>
          </a:xfrm>
        </p:grpSpPr>
        <p:sp>
          <p:nvSpPr>
            <p:cNvPr id="6" name="Sześciokąt 5">
              <a:extLst>
                <a:ext uri="{FF2B5EF4-FFF2-40B4-BE49-F238E27FC236}">
                  <a16:creationId xmlns:a16="http://schemas.microsoft.com/office/drawing/2014/main" id="{B29B4636-73AF-416E-AE70-AAE14363DCB6}"/>
                </a:ext>
              </a:extLst>
            </p:cNvPr>
            <p:cNvSpPr/>
            <p:nvPr/>
          </p:nvSpPr>
          <p:spPr>
            <a:xfrm rot="5400000">
              <a:off x="1309814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Sześciokąt 4">
              <a:extLst>
                <a:ext uri="{FF2B5EF4-FFF2-40B4-BE49-F238E27FC236}">
                  <a16:creationId xmlns:a16="http://schemas.microsoft.com/office/drawing/2014/main" id="{8DE73780-05CD-4199-A673-66D7E5486CF4}"/>
                </a:ext>
              </a:extLst>
            </p:cNvPr>
            <p:cNvSpPr txBox="1"/>
            <p:nvPr/>
          </p:nvSpPr>
          <p:spPr>
            <a:xfrm>
              <a:off x="1482357" y="2089322"/>
              <a:ext cx="514170" cy="5923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Ok. 34 km nowej sieci kanalizacji sanitarnej</a:t>
              </a:r>
            </a:p>
          </p:txBody>
        </p:sp>
      </p:grpSp>
      <p:grpSp>
        <p:nvGrpSpPr>
          <p:cNvPr id="8" name="Grupa 15">
            <a:extLst>
              <a:ext uri="{FF2B5EF4-FFF2-40B4-BE49-F238E27FC236}">
                <a16:creationId xmlns:a16="http://schemas.microsoft.com/office/drawing/2014/main" id="{3DA4A593-E206-47AC-9291-A1A537AB433B}"/>
              </a:ext>
            </a:extLst>
          </p:cNvPr>
          <p:cNvGrpSpPr>
            <a:grpSpLocks/>
          </p:cNvGrpSpPr>
          <p:nvPr/>
        </p:nvGrpSpPr>
        <p:grpSpPr bwMode="auto">
          <a:xfrm>
            <a:off x="690927" y="3758933"/>
            <a:ext cx="1666528" cy="1828799"/>
            <a:chOff x="1365666" y="1955891"/>
            <a:chExt cx="747552" cy="859255"/>
          </a:xfrm>
        </p:grpSpPr>
        <p:sp>
          <p:nvSpPr>
            <p:cNvPr id="9" name="Sześciokąt 8">
              <a:extLst>
                <a:ext uri="{FF2B5EF4-FFF2-40B4-BE49-F238E27FC236}">
                  <a16:creationId xmlns:a16="http://schemas.microsoft.com/office/drawing/2014/main" id="{F49077CE-8DC6-4864-B2A8-2E9BB2F6240B}"/>
                </a:ext>
              </a:extLst>
            </p:cNvPr>
            <p:cNvSpPr/>
            <p:nvPr/>
          </p:nvSpPr>
          <p:spPr>
            <a:xfrm rot="5400000">
              <a:off x="1309814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Sześciokąt 4">
              <a:extLst>
                <a:ext uri="{FF2B5EF4-FFF2-40B4-BE49-F238E27FC236}">
                  <a16:creationId xmlns:a16="http://schemas.microsoft.com/office/drawing/2014/main" id="{72CA0594-6B2C-4314-890B-F745644F75AD}"/>
                </a:ext>
              </a:extLst>
            </p:cNvPr>
            <p:cNvSpPr txBox="1"/>
            <p:nvPr/>
          </p:nvSpPr>
          <p:spPr>
            <a:xfrm>
              <a:off x="1482357" y="2089322"/>
              <a:ext cx="514170" cy="5923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12 nowych przepompowni ścieków</a:t>
              </a:r>
            </a:p>
          </p:txBody>
        </p:sp>
      </p:grpSp>
      <p:grpSp>
        <p:nvGrpSpPr>
          <p:cNvPr id="14" name="Grupa 15">
            <a:extLst>
              <a:ext uri="{FF2B5EF4-FFF2-40B4-BE49-F238E27FC236}">
                <a16:creationId xmlns:a16="http://schemas.microsoft.com/office/drawing/2014/main" id="{CB0315E3-56F8-4EF2-9199-798081D85FC0}"/>
              </a:ext>
            </a:extLst>
          </p:cNvPr>
          <p:cNvGrpSpPr>
            <a:grpSpLocks/>
          </p:cNvGrpSpPr>
          <p:nvPr/>
        </p:nvGrpSpPr>
        <p:grpSpPr bwMode="auto">
          <a:xfrm>
            <a:off x="5580112" y="1582841"/>
            <a:ext cx="1666528" cy="1858218"/>
            <a:chOff x="1365666" y="1955891"/>
            <a:chExt cx="747552" cy="859255"/>
          </a:xfrm>
        </p:grpSpPr>
        <p:sp>
          <p:nvSpPr>
            <p:cNvPr id="15" name="Sześciokąt 14">
              <a:extLst>
                <a:ext uri="{FF2B5EF4-FFF2-40B4-BE49-F238E27FC236}">
                  <a16:creationId xmlns:a16="http://schemas.microsoft.com/office/drawing/2014/main" id="{388752D9-2095-4480-81D2-82609E1BDF54}"/>
                </a:ext>
              </a:extLst>
            </p:cNvPr>
            <p:cNvSpPr/>
            <p:nvPr/>
          </p:nvSpPr>
          <p:spPr>
            <a:xfrm rot="5400000">
              <a:off x="1309814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Sześciokąt 4">
              <a:extLst>
                <a:ext uri="{FF2B5EF4-FFF2-40B4-BE49-F238E27FC236}">
                  <a16:creationId xmlns:a16="http://schemas.microsoft.com/office/drawing/2014/main" id="{DF2D567E-1BF5-4EA4-A468-221BB51FE8A0}"/>
                </a:ext>
              </a:extLst>
            </p:cNvPr>
            <p:cNvSpPr txBox="1"/>
            <p:nvPr/>
          </p:nvSpPr>
          <p:spPr>
            <a:xfrm>
              <a:off x="1482357" y="2089322"/>
              <a:ext cx="514170" cy="5923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Nowy pojazd do ciśnieniowego czyszczenia sieci kanalizacyjnej</a:t>
              </a:r>
            </a:p>
          </p:txBody>
        </p:sp>
      </p:grpSp>
      <p:grpSp>
        <p:nvGrpSpPr>
          <p:cNvPr id="17" name="Grupa 15">
            <a:extLst>
              <a:ext uri="{FF2B5EF4-FFF2-40B4-BE49-F238E27FC236}">
                <a16:creationId xmlns:a16="http://schemas.microsoft.com/office/drawing/2014/main" id="{9E43345D-58D6-4986-969B-1BC759F136B3}"/>
              </a:ext>
            </a:extLst>
          </p:cNvPr>
          <p:cNvGrpSpPr>
            <a:grpSpLocks/>
          </p:cNvGrpSpPr>
          <p:nvPr/>
        </p:nvGrpSpPr>
        <p:grpSpPr bwMode="auto">
          <a:xfrm>
            <a:off x="5924239" y="3721319"/>
            <a:ext cx="2098573" cy="2167497"/>
            <a:chOff x="1365666" y="1955891"/>
            <a:chExt cx="747552" cy="859255"/>
          </a:xfrm>
        </p:grpSpPr>
        <p:sp>
          <p:nvSpPr>
            <p:cNvPr id="18" name="Sześciokąt 17">
              <a:extLst>
                <a:ext uri="{FF2B5EF4-FFF2-40B4-BE49-F238E27FC236}">
                  <a16:creationId xmlns:a16="http://schemas.microsoft.com/office/drawing/2014/main" id="{88BE7447-6126-4595-B021-AAB1ACA91D39}"/>
                </a:ext>
              </a:extLst>
            </p:cNvPr>
            <p:cNvSpPr/>
            <p:nvPr/>
          </p:nvSpPr>
          <p:spPr>
            <a:xfrm rot="5400000">
              <a:off x="1309814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Sześciokąt 4">
              <a:extLst>
                <a:ext uri="{FF2B5EF4-FFF2-40B4-BE49-F238E27FC236}">
                  <a16:creationId xmlns:a16="http://schemas.microsoft.com/office/drawing/2014/main" id="{2B236767-7BA1-4A30-9AE4-BD3BFF15F913}"/>
                </a:ext>
              </a:extLst>
            </p:cNvPr>
            <p:cNvSpPr txBox="1"/>
            <p:nvPr/>
          </p:nvSpPr>
          <p:spPr>
            <a:xfrm>
              <a:off x="1482357" y="2089322"/>
              <a:ext cx="514170" cy="5923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Modernizacja oczyszczalni ścieków. Zwiększenie przepustowości            z 1 578  m</a:t>
              </a:r>
              <a:r>
                <a:rPr lang="pl-PL" sz="1200" baseline="30000" dirty="0"/>
                <a:t>3</a:t>
              </a:r>
              <a:r>
                <a:rPr lang="pl-PL" sz="1200" dirty="0"/>
                <a:t>/d               do ok. 3 648 m</a:t>
              </a:r>
              <a:r>
                <a:rPr lang="pl-PL" sz="1200" baseline="30000" dirty="0"/>
                <a:t>3</a:t>
              </a:r>
              <a:r>
                <a:rPr lang="pl-PL" sz="1200" dirty="0"/>
                <a:t>/d</a:t>
              </a:r>
            </a:p>
          </p:txBody>
        </p:sp>
      </p:grpSp>
      <p:pic>
        <p:nvPicPr>
          <p:cNvPr id="22" name="Picture 29" descr="HerbHalinow">
            <a:extLst>
              <a:ext uri="{FF2B5EF4-FFF2-40B4-BE49-F238E27FC236}">
                <a16:creationId xmlns:a16="http://schemas.microsoft.com/office/drawing/2014/main" id="{F18574BA-55F2-4D6F-A083-D935CD682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596" y="-212173"/>
            <a:ext cx="45952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pole tekstowe 23">
            <a:extLst>
              <a:ext uri="{FF2B5EF4-FFF2-40B4-BE49-F238E27FC236}">
                <a16:creationId xmlns:a16="http://schemas.microsoft.com/office/drawing/2014/main" id="{F6AF3935-A9B2-4EBA-8135-5C5F57F35F72}"/>
              </a:ext>
            </a:extLst>
          </p:cNvPr>
          <p:cNvSpPr txBox="1"/>
          <p:nvPr/>
        </p:nvSpPr>
        <p:spPr>
          <a:xfrm>
            <a:off x="4277458" y="419108"/>
            <a:ext cx="35266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i="1" dirty="0">
                <a:solidFill>
                  <a:srgbClr val="002060"/>
                </a:solidFill>
              </a:rPr>
              <a:t>Zakres </a:t>
            </a:r>
          </a:p>
          <a:p>
            <a:pPr algn="ctr"/>
            <a:r>
              <a:rPr lang="pl-PL" sz="3200" i="1" dirty="0">
                <a:solidFill>
                  <a:srgbClr val="002060"/>
                </a:solidFill>
              </a:rPr>
              <a:t>Rzeczowy Projektu</a:t>
            </a:r>
          </a:p>
        </p:txBody>
      </p:sp>
      <p:grpSp>
        <p:nvGrpSpPr>
          <p:cNvPr id="11" name="Grupa 10">
            <a:extLst>
              <a:ext uri="{FF2B5EF4-FFF2-40B4-BE49-F238E27FC236}">
                <a16:creationId xmlns:a16="http://schemas.microsoft.com/office/drawing/2014/main" id="{F9FC08CE-E323-D7D9-08F2-B768F999A9D7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12" name="Picture 33">
              <a:extLst>
                <a:ext uri="{FF2B5EF4-FFF2-40B4-BE49-F238E27FC236}">
                  <a16:creationId xmlns:a16="http://schemas.microsoft.com/office/drawing/2014/main" id="{E9003C67-B0D0-E324-CEC5-0B180058E4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1">
              <a:extLst>
                <a:ext uri="{FF2B5EF4-FFF2-40B4-BE49-F238E27FC236}">
                  <a16:creationId xmlns:a16="http://schemas.microsoft.com/office/drawing/2014/main" id="{875DFB92-A0F1-CE19-5577-F0E076AE68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">
              <a:extLst>
                <a:ext uri="{FF2B5EF4-FFF2-40B4-BE49-F238E27FC236}">
                  <a16:creationId xmlns:a16="http://schemas.microsoft.com/office/drawing/2014/main" id="{B5834AC9-1C1F-6D62-B8DF-B74B60EB00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835721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168F00D-B907-478E-A7C6-DB4BAB115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70B11BF-B298-4375-80BC-2793446A02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D7CF0B8D-9332-49D8-966F-CF58CD72F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463" y="42460"/>
            <a:ext cx="9209578" cy="68643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Grupa 15">
            <a:extLst>
              <a:ext uri="{FF2B5EF4-FFF2-40B4-BE49-F238E27FC236}">
                <a16:creationId xmlns:a16="http://schemas.microsoft.com/office/drawing/2014/main" id="{CEE06405-8F99-47D8-9A00-313AC4CB9DB8}"/>
              </a:ext>
            </a:extLst>
          </p:cNvPr>
          <p:cNvGrpSpPr>
            <a:grpSpLocks/>
          </p:cNvGrpSpPr>
          <p:nvPr/>
        </p:nvGrpSpPr>
        <p:grpSpPr bwMode="auto">
          <a:xfrm>
            <a:off x="4702673" y="2463314"/>
            <a:ext cx="2098573" cy="2167497"/>
            <a:chOff x="1365666" y="1955891"/>
            <a:chExt cx="747552" cy="859255"/>
          </a:xfrm>
        </p:grpSpPr>
        <p:sp>
          <p:nvSpPr>
            <p:cNvPr id="6" name="Sześciokąt 5">
              <a:extLst>
                <a:ext uri="{FF2B5EF4-FFF2-40B4-BE49-F238E27FC236}">
                  <a16:creationId xmlns:a16="http://schemas.microsoft.com/office/drawing/2014/main" id="{769A9DFB-9C07-480E-B6CE-A0900564CCA5}"/>
                </a:ext>
              </a:extLst>
            </p:cNvPr>
            <p:cNvSpPr/>
            <p:nvPr/>
          </p:nvSpPr>
          <p:spPr>
            <a:xfrm rot="5400000">
              <a:off x="1309814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Sześciokąt 4">
              <a:extLst>
                <a:ext uri="{FF2B5EF4-FFF2-40B4-BE49-F238E27FC236}">
                  <a16:creationId xmlns:a16="http://schemas.microsoft.com/office/drawing/2014/main" id="{94C371CC-110F-4768-8CEB-A6D8132DDCC7}"/>
                </a:ext>
              </a:extLst>
            </p:cNvPr>
            <p:cNvSpPr txBox="1"/>
            <p:nvPr/>
          </p:nvSpPr>
          <p:spPr>
            <a:xfrm>
              <a:off x="1482357" y="2089322"/>
              <a:ext cx="514170" cy="5923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lvl="0" algn="ctr"/>
              <a:r>
                <a:rPr lang="pl-PL" sz="1200" dirty="0"/>
                <a:t>Wzrost atrakcyjności inwestycyjnej aglomeracji oraz przeciwdziałanie jej marginalizacji społecznej, gospodarczej i przestrzennej</a:t>
              </a:r>
            </a:p>
          </p:txBody>
        </p:sp>
      </p:grpSp>
      <p:grpSp>
        <p:nvGrpSpPr>
          <p:cNvPr id="8" name="Grupa 15">
            <a:extLst>
              <a:ext uri="{FF2B5EF4-FFF2-40B4-BE49-F238E27FC236}">
                <a16:creationId xmlns:a16="http://schemas.microsoft.com/office/drawing/2014/main" id="{7A6C0D69-A132-46A8-8870-757243BE38BC}"/>
              </a:ext>
            </a:extLst>
          </p:cNvPr>
          <p:cNvGrpSpPr>
            <a:grpSpLocks/>
          </p:cNvGrpSpPr>
          <p:nvPr/>
        </p:nvGrpSpPr>
        <p:grpSpPr bwMode="auto">
          <a:xfrm>
            <a:off x="507315" y="4048252"/>
            <a:ext cx="1946197" cy="1824279"/>
            <a:chOff x="1365666" y="1955891"/>
            <a:chExt cx="747552" cy="859255"/>
          </a:xfrm>
        </p:grpSpPr>
        <p:sp>
          <p:nvSpPr>
            <p:cNvPr id="9" name="Sześciokąt 8">
              <a:extLst>
                <a:ext uri="{FF2B5EF4-FFF2-40B4-BE49-F238E27FC236}">
                  <a16:creationId xmlns:a16="http://schemas.microsoft.com/office/drawing/2014/main" id="{1C3AF363-AB82-4D32-AE17-186DB3B012E0}"/>
                </a:ext>
              </a:extLst>
            </p:cNvPr>
            <p:cNvSpPr/>
            <p:nvPr/>
          </p:nvSpPr>
          <p:spPr>
            <a:xfrm rot="5400000">
              <a:off x="1309814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Sześciokąt 4">
              <a:extLst>
                <a:ext uri="{FF2B5EF4-FFF2-40B4-BE49-F238E27FC236}">
                  <a16:creationId xmlns:a16="http://schemas.microsoft.com/office/drawing/2014/main" id="{D8DAFBAF-D039-417E-AA4C-78D3F4EFCAFB}"/>
                </a:ext>
              </a:extLst>
            </p:cNvPr>
            <p:cNvSpPr txBox="1"/>
            <p:nvPr/>
          </p:nvSpPr>
          <p:spPr>
            <a:xfrm>
              <a:off x="1482357" y="2089322"/>
              <a:ext cx="514170" cy="5923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/>
              <a:r>
                <a:rPr lang="pl-PL" sz="1200" dirty="0">
                  <a:solidFill>
                    <a:schemeClr val="bg1"/>
                  </a:solidFill>
                </a:rPr>
                <a:t>Ochrona wód podziemnych i powierzchniowych </a:t>
              </a:r>
            </a:p>
          </p:txBody>
        </p:sp>
      </p:grpSp>
      <p:grpSp>
        <p:nvGrpSpPr>
          <p:cNvPr id="11" name="Grupa 15">
            <a:extLst>
              <a:ext uri="{FF2B5EF4-FFF2-40B4-BE49-F238E27FC236}">
                <a16:creationId xmlns:a16="http://schemas.microsoft.com/office/drawing/2014/main" id="{F6790100-2F81-4EF7-8249-C8FB6A4EACFD}"/>
              </a:ext>
            </a:extLst>
          </p:cNvPr>
          <p:cNvGrpSpPr>
            <a:grpSpLocks/>
          </p:cNvGrpSpPr>
          <p:nvPr/>
        </p:nvGrpSpPr>
        <p:grpSpPr bwMode="auto">
          <a:xfrm>
            <a:off x="313082" y="544371"/>
            <a:ext cx="2057490" cy="2167497"/>
            <a:chOff x="1365666" y="1955891"/>
            <a:chExt cx="747552" cy="859255"/>
          </a:xfrm>
        </p:grpSpPr>
        <p:sp>
          <p:nvSpPr>
            <p:cNvPr id="12" name="Sześciokąt 11">
              <a:extLst>
                <a:ext uri="{FF2B5EF4-FFF2-40B4-BE49-F238E27FC236}">
                  <a16:creationId xmlns:a16="http://schemas.microsoft.com/office/drawing/2014/main" id="{A2A9EDB3-5CCC-4BF0-95D8-0A74C91BBDDB}"/>
                </a:ext>
              </a:extLst>
            </p:cNvPr>
            <p:cNvSpPr/>
            <p:nvPr/>
          </p:nvSpPr>
          <p:spPr>
            <a:xfrm rot="5400000">
              <a:off x="1309814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Sześciokąt 4">
              <a:extLst>
                <a:ext uri="{FF2B5EF4-FFF2-40B4-BE49-F238E27FC236}">
                  <a16:creationId xmlns:a16="http://schemas.microsoft.com/office/drawing/2014/main" id="{9EA8CF17-E264-4DE0-9CA2-C1604BDA3370}"/>
                </a:ext>
              </a:extLst>
            </p:cNvPr>
            <p:cNvSpPr txBox="1"/>
            <p:nvPr/>
          </p:nvSpPr>
          <p:spPr>
            <a:xfrm>
              <a:off x="1482357" y="2089322"/>
              <a:ext cx="514170" cy="5923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lvl="0" algn="ctr"/>
              <a:r>
                <a:rPr lang="pl-PL" sz="1200" dirty="0"/>
                <a:t>Poprawa i uporządkowanie infrastruktury technicznej w obrębie aglomeracji w zakresie gospodarki wodno-ściekowej</a:t>
              </a:r>
            </a:p>
          </p:txBody>
        </p:sp>
      </p:grpSp>
      <p:grpSp>
        <p:nvGrpSpPr>
          <p:cNvPr id="14" name="Grupa 15">
            <a:extLst>
              <a:ext uri="{FF2B5EF4-FFF2-40B4-BE49-F238E27FC236}">
                <a16:creationId xmlns:a16="http://schemas.microsoft.com/office/drawing/2014/main" id="{2D39FFC1-7434-4CF2-ABEA-B101C258D508}"/>
              </a:ext>
            </a:extLst>
          </p:cNvPr>
          <p:cNvGrpSpPr>
            <a:grpSpLocks/>
          </p:cNvGrpSpPr>
          <p:nvPr/>
        </p:nvGrpSpPr>
        <p:grpSpPr bwMode="auto">
          <a:xfrm>
            <a:off x="7028021" y="3996768"/>
            <a:ext cx="1822569" cy="1824279"/>
            <a:chOff x="1365666" y="1955891"/>
            <a:chExt cx="747552" cy="859255"/>
          </a:xfrm>
        </p:grpSpPr>
        <p:sp>
          <p:nvSpPr>
            <p:cNvPr id="15" name="Sześciokąt 14">
              <a:extLst>
                <a:ext uri="{FF2B5EF4-FFF2-40B4-BE49-F238E27FC236}">
                  <a16:creationId xmlns:a16="http://schemas.microsoft.com/office/drawing/2014/main" id="{FC2A61DE-D25E-463C-9F4A-EF4C79300951}"/>
                </a:ext>
              </a:extLst>
            </p:cNvPr>
            <p:cNvSpPr/>
            <p:nvPr/>
          </p:nvSpPr>
          <p:spPr>
            <a:xfrm rot="5400000">
              <a:off x="1309814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Sześciokąt 4">
              <a:extLst>
                <a:ext uri="{FF2B5EF4-FFF2-40B4-BE49-F238E27FC236}">
                  <a16:creationId xmlns:a16="http://schemas.microsoft.com/office/drawing/2014/main" id="{8C37FCB9-5272-4E0A-9B93-D287F0D6C719}"/>
                </a:ext>
              </a:extLst>
            </p:cNvPr>
            <p:cNvSpPr txBox="1"/>
            <p:nvPr/>
          </p:nvSpPr>
          <p:spPr>
            <a:xfrm>
              <a:off x="1482357" y="2089322"/>
              <a:ext cx="514170" cy="5923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lvl="0" algn="ctr"/>
              <a:r>
                <a:rPr lang="pl-PL" sz="1200" dirty="0"/>
                <a:t>Zwiększenie  stanu ochrony środowiska</a:t>
              </a:r>
            </a:p>
          </p:txBody>
        </p:sp>
      </p:grpSp>
      <p:grpSp>
        <p:nvGrpSpPr>
          <p:cNvPr id="17" name="Grupa 15">
            <a:extLst>
              <a:ext uri="{FF2B5EF4-FFF2-40B4-BE49-F238E27FC236}">
                <a16:creationId xmlns:a16="http://schemas.microsoft.com/office/drawing/2014/main" id="{4F444D80-1143-4A35-925D-7D6EB8CEB11D}"/>
              </a:ext>
            </a:extLst>
          </p:cNvPr>
          <p:cNvGrpSpPr>
            <a:grpSpLocks/>
          </p:cNvGrpSpPr>
          <p:nvPr/>
        </p:nvGrpSpPr>
        <p:grpSpPr bwMode="auto">
          <a:xfrm>
            <a:off x="7114066" y="1342290"/>
            <a:ext cx="1788402" cy="1750049"/>
            <a:chOff x="1365666" y="1955891"/>
            <a:chExt cx="747552" cy="859255"/>
          </a:xfrm>
        </p:grpSpPr>
        <p:sp>
          <p:nvSpPr>
            <p:cNvPr id="18" name="Sześciokąt 17">
              <a:extLst>
                <a:ext uri="{FF2B5EF4-FFF2-40B4-BE49-F238E27FC236}">
                  <a16:creationId xmlns:a16="http://schemas.microsoft.com/office/drawing/2014/main" id="{3314B471-F644-4846-9765-2FA089501AE2}"/>
                </a:ext>
              </a:extLst>
            </p:cNvPr>
            <p:cNvSpPr/>
            <p:nvPr/>
          </p:nvSpPr>
          <p:spPr>
            <a:xfrm rot="5400000">
              <a:off x="1309814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Sześciokąt 4">
              <a:extLst>
                <a:ext uri="{FF2B5EF4-FFF2-40B4-BE49-F238E27FC236}">
                  <a16:creationId xmlns:a16="http://schemas.microsoft.com/office/drawing/2014/main" id="{CB7933EE-2000-4415-9A9E-7E352867C406}"/>
                </a:ext>
              </a:extLst>
            </p:cNvPr>
            <p:cNvSpPr txBox="1"/>
            <p:nvPr/>
          </p:nvSpPr>
          <p:spPr>
            <a:xfrm>
              <a:off x="1482357" y="2089322"/>
              <a:ext cx="514170" cy="5923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lvl="0" algn="ctr"/>
              <a:r>
                <a:rPr lang="pl-PL" sz="1200" dirty="0"/>
                <a:t>Zmniejszenie kosztów ochrony zdrowia</a:t>
              </a:r>
            </a:p>
          </p:txBody>
        </p:sp>
      </p:grpSp>
      <p:grpSp>
        <p:nvGrpSpPr>
          <p:cNvPr id="20" name="Grupa 15">
            <a:extLst>
              <a:ext uri="{FF2B5EF4-FFF2-40B4-BE49-F238E27FC236}">
                <a16:creationId xmlns:a16="http://schemas.microsoft.com/office/drawing/2014/main" id="{F49DED60-2BEE-4018-A0D6-E56DF6A6DDF7}"/>
              </a:ext>
            </a:extLst>
          </p:cNvPr>
          <p:cNvGrpSpPr>
            <a:grpSpLocks/>
          </p:cNvGrpSpPr>
          <p:nvPr/>
        </p:nvGrpSpPr>
        <p:grpSpPr bwMode="auto">
          <a:xfrm>
            <a:off x="4735215" y="186433"/>
            <a:ext cx="1920986" cy="1903527"/>
            <a:chOff x="1365666" y="1955891"/>
            <a:chExt cx="747552" cy="859255"/>
          </a:xfrm>
        </p:grpSpPr>
        <p:sp>
          <p:nvSpPr>
            <p:cNvPr id="21" name="Sześciokąt 20">
              <a:extLst>
                <a:ext uri="{FF2B5EF4-FFF2-40B4-BE49-F238E27FC236}">
                  <a16:creationId xmlns:a16="http://schemas.microsoft.com/office/drawing/2014/main" id="{95758E0B-9CAA-40BE-A3A7-CC3DC2C059E0}"/>
                </a:ext>
              </a:extLst>
            </p:cNvPr>
            <p:cNvSpPr/>
            <p:nvPr/>
          </p:nvSpPr>
          <p:spPr>
            <a:xfrm rot="5400000">
              <a:off x="1309814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Sześciokąt 4">
              <a:extLst>
                <a:ext uri="{FF2B5EF4-FFF2-40B4-BE49-F238E27FC236}">
                  <a16:creationId xmlns:a16="http://schemas.microsoft.com/office/drawing/2014/main" id="{71B8B575-E230-465F-A997-A79EB120ED10}"/>
                </a:ext>
              </a:extLst>
            </p:cNvPr>
            <p:cNvSpPr txBox="1"/>
            <p:nvPr/>
          </p:nvSpPr>
          <p:spPr>
            <a:xfrm>
              <a:off x="1482357" y="2089322"/>
              <a:ext cx="514170" cy="5923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lvl="0" algn="ctr"/>
              <a:r>
                <a:rPr lang="pl-PL" sz="1200" dirty="0"/>
                <a:t>Zmniejszenie kosztów ochrony środowiska</a:t>
              </a:r>
            </a:p>
          </p:txBody>
        </p:sp>
      </p:grpSp>
      <p:grpSp>
        <p:nvGrpSpPr>
          <p:cNvPr id="23" name="Grupa 15">
            <a:extLst>
              <a:ext uri="{FF2B5EF4-FFF2-40B4-BE49-F238E27FC236}">
                <a16:creationId xmlns:a16="http://schemas.microsoft.com/office/drawing/2014/main" id="{FF1D5E57-C42C-4A2E-A941-72597C855C88}"/>
              </a:ext>
            </a:extLst>
          </p:cNvPr>
          <p:cNvGrpSpPr>
            <a:grpSpLocks/>
          </p:cNvGrpSpPr>
          <p:nvPr/>
        </p:nvGrpSpPr>
        <p:grpSpPr bwMode="auto">
          <a:xfrm>
            <a:off x="2225298" y="1934725"/>
            <a:ext cx="2098573" cy="2167497"/>
            <a:chOff x="1365666" y="1955891"/>
            <a:chExt cx="747552" cy="859255"/>
          </a:xfrm>
        </p:grpSpPr>
        <p:sp>
          <p:nvSpPr>
            <p:cNvPr id="24" name="Sześciokąt 23">
              <a:extLst>
                <a:ext uri="{FF2B5EF4-FFF2-40B4-BE49-F238E27FC236}">
                  <a16:creationId xmlns:a16="http://schemas.microsoft.com/office/drawing/2014/main" id="{19D9EDD7-1895-40B4-B8DE-450D935B2C99}"/>
                </a:ext>
              </a:extLst>
            </p:cNvPr>
            <p:cNvSpPr/>
            <p:nvPr/>
          </p:nvSpPr>
          <p:spPr>
            <a:xfrm rot="5400000">
              <a:off x="1309814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Sześciokąt 4">
              <a:extLst>
                <a:ext uri="{FF2B5EF4-FFF2-40B4-BE49-F238E27FC236}">
                  <a16:creationId xmlns:a16="http://schemas.microsoft.com/office/drawing/2014/main" id="{B19DF388-A048-48DA-ADF7-B11E2AEBF05B}"/>
                </a:ext>
              </a:extLst>
            </p:cNvPr>
            <p:cNvSpPr txBox="1"/>
            <p:nvPr/>
          </p:nvSpPr>
          <p:spPr>
            <a:xfrm>
              <a:off x="1482357" y="2089322"/>
              <a:ext cx="514170" cy="5923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lvl="0" algn="ctr"/>
              <a:r>
                <a:rPr lang="pl-PL" sz="1200" dirty="0"/>
                <a:t>Zmniejszenie różnic rozwojowych pomiędzy obszarem z uporządkowaną gospodarka wodno – ściekową a obszarem objętym projektem.</a:t>
              </a:r>
            </a:p>
          </p:txBody>
        </p:sp>
      </p:grpSp>
      <p:pic>
        <p:nvPicPr>
          <p:cNvPr id="27" name="Picture 29" descr="HerbHalinow">
            <a:extLst>
              <a:ext uri="{FF2B5EF4-FFF2-40B4-BE49-F238E27FC236}">
                <a16:creationId xmlns:a16="http://schemas.microsoft.com/office/drawing/2014/main" id="{705186A8-B331-41D2-B533-6D339A48D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722" y="337986"/>
            <a:ext cx="45952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pole tekstowe 28">
            <a:extLst>
              <a:ext uri="{FF2B5EF4-FFF2-40B4-BE49-F238E27FC236}">
                <a16:creationId xmlns:a16="http://schemas.microsoft.com/office/drawing/2014/main" id="{0D6F8D72-CF60-4996-B742-75223B58906C}"/>
              </a:ext>
            </a:extLst>
          </p:cNvPr>
          <p:cNvSpPr txBox="1"/>
          <p:nvPr/>
        </p:nvSpPr>
        <p:spPr>
          <a:xfrm>
            <a:off x="2047525" y="403816"/>
            <a:ext cx="26599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i="1" dirty="0">
                <a:solidFill>
                  <a:srgbClr val="002060"/>
                </a:solidFill>
              </a:rPr>
              <a:t>Cele społeczne projektu</a:t>
            </a:r>
          </a:p>
        </p:txBody>
      </p:sp>
      <p:grpSp>
        <p:nvGrpSpPr>
          <p:cNvPr id="30" name="Grupa 29">
            <a:extLst>
              <a:ext uri="{FF2B5EF4-FFF2-40B4-BE49-F238E27FC236}">
                <a16:creationId xmlns:a16="http://schemas.microsoft.com/office/drawing/2014/main" id="{13BF721A-F8DF-A8AE-5940-6CF30D1B0352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31" name="Picture 33">
              <a:extLst>
                <a:ext uri="{FF2B5EF4-FFF2-40B4-BE49-F238E27FC236}">
                  <a16:creationId xmlns:a16="http://schemas.microsoft.com/office/drawing/2014/main" id="{AFD0E45D-766D-DF6B-208D-8AEA21B519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" name="Picture 31">
              <a:extLst>
                <a:ext uri="{FF2B5EF4-FFF2-40B4-BE49-F238E27FC236}">
                  <a16:creationId xmlns:a16="http://schemas.microsoft.com/office/drawing/2014/main" id="{D2680E33-EDE0-3E03-6347-C8DE42CB19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" name="Picture 2">
              <a:extLst>
                <a:ext uri="{FF2B5EF4-FFF2-40B4-BE49-F238E27FC236}">
                  <a16:creationId xmlns:a16="http://schemas.microsoft.com/office/drawing/2014/main" id="{E1669A47-20E2-EA6C-FF4A-A1B9EE20DD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028875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A8F610F-79ED-4562-95E8-D7A44E14C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" name="Symbol zastępczy zawartości 9">
            <a:extLst>
              <a:ext uri="{FF2B5EF4-FFF2-40B4-BE49-F238E27FC236}">
                <a16:creationId xmlns:a16="http://schemas.microsoft.com/office/drawing/2014/main" id="{DC24A222-BBB0-45CA-A4D3-3F0EEAAA83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11555"/>
            <a:ext cx="1762125" cy="1781175"/>
          </a:xfrm>
        </p:spPr>
      </p:pic>
      <p:pic>
        <p:nvPicPr>
          <p:cNvPr id="1027" name="Picture 3" descr="żaba">
            <a:extLst>
              <a:ext uri="{FF2B5EF4-FFF2-40B4-BE49-F238E27FC236}">
                <a16:creationId xmlns:a16="http://schemas.microsoft.com/office/drawing/2014/main" id="{3E7C599C-5F24-4E88-9E3C-C7A271C27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1247" y="3092730"/>
            <a:ext cx="2901008" cy="3028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rostokąt 5">
            <a:extLst>
              <a:ext uri="{FF2B5EF4-FFF2-40B4-BE49-F238E27FC236}">
                <a16:creationId xmlns:a16="http://schemas.microsoft.com/office/drawing/2014/main" id="{B38074A9-A1CA-472B-92D8-EABD32F74E17}"/>
              </a:ext>
            </a:extLst>
          </p:cNvPr>
          <p:cNvSpPr/>
          <p:nvPr/>
        </p:nvSpPr>
        <p:spPr>
          <a:xfrm>
            <a:off x="0" y="3196472"/>
            <a:ext cx="61561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i="1" dirty="0">
                <a:solidFill>
                  <a:srgbClr val="002060"/>
                </a:solidFill>
              </a:rPr>
              <a:t>Sprawdzaj na stronie Gminy Halinów, https://www.facebook.com/Halinow.gmina/ </a:t>
            </a:r>
          </a:p>
          <a:p>
            <a:pPr algn="ctr"/>
            <a:r>
              <a:rPr lang="pl-PL" sz="2400" i="1" dirty="0">
                <a:solidFill>
                  <a:srgbClr val="002060"/>
                </a:solidFill>
              </a:rPr>
              <a:t>i stronie Zakładu Komunalnego</a:t>
            </a:r>
          </a:p>
          <a:p>
            <a:pPr algn="ctr"/>
            <a:r>
              <a:rPr lang="pl-PL" sz="2400" i="1" dirty="0">
                <a:solidFill>
                  <a:srgbClr val="002060"/>
                </a:solidFill>
              </a:rPr>
              <a:t>http://www.zakladkomunalny.pl/</a:t>
            </a:r>
          </a:p>
          <a:p>
            <a:pPr algn="ctr"/>
            <a:r>
              <a:rPr lang="pl-PL" sz="2400" b="1" i="1" u="sng" dirty="0">
                <a:solidFill>
                  <a:srgbClr val="002060"/>
                </a:solidFill>
              </a:rPr>
              <a:t>Przyłącz się do kanalizacji bo warto !!!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510B61B3-5C39-433D-B75A-46A6967E34FD}"/>
              </a:ext>
            </a:extLst>
          </p:cNvPr>
          <p:cNvSpPr txBox="1"/>
          <p:nvPr/>
        </p:nvSpPr>
        <p:spPr>
          <a:xfrm>
            <a:off x="2449358" y="1768446"/>
            <a:ext cx="39891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i="1" dirty="0">
                <a:solidFill>
                  <a:srgbClr val="002060"/>
                </a:solidFill>
              </a:rPr>
              <a:t>Kiedy będzie można się przyłączyć do sieci?</a:t>
            </a:r>
          </a:p>
        </p:txBody>
      </p:sp>
      <p:pic>
        <p:nvPicPr>
          <p:cNvPr id="8" name="Picture 29" descr="HerbHalinow">
            <a:extLst>
              <a:ext uri="{FF2B5EF4-FFF2-40B4-BE49-F238E27FC236}">
                <a16:creationId xmlns:a16="http://schemas.microsoft.com/office/drawing/2014/main" id="{B41D0F95-2772-4BA0-A171-B7217AAF3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848869"/>
            <a:ext cx="45952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08C95199-82A6-0F57-DB90-4C32D095B861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4" name="Picture 33">
              <a:extLst>
                <a:ext uri="{FF2B5EF4-FFF2-40B4-BE49-F238E27FC236}">
                  <a16:creationId xmlns:a16="http://schemas.microsoft.com/office/drawing/2014/main" id="{A1965530-2B66-E59A-D72E-0C6C89ED68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31">
              <a:extLst>
                <a:ext uri="{FF2B5EF4-FFF2-40B4-BE49-F238E27FC236}">
                  <a16:creationId xmlns:a16="http://schemas.microsoft.com/office/drawing/2014/main" id="{961FD4A7-AD01-1D18-0F4E-5FCC77FD94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256A23BA-DB0C-9873-A721-F87DE6658B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896914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874A589-9CD8-4333-800A-20C732857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1">
            <a:extLst>
              <a:ext uri="{FF2B5EF4-FFF2-40B4-BE49-F238E27FC236}">
                <a16:creationId xmlns:a16="http://schemas.microsoft.com/office/drawing/2014/main" id="{45858613-3753-4045-A058-97C834043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" y="-16827"/>
            <a:ext cx="914281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6" name="Grupa 12">
            <a:extLst>
              <a:ext uri="{FF2B5EF4-FFF2-40B4-BE49-F238E27FC236}">
                <a16:creationId xmlns:a16="http://schemas.microsoft.com/office/drawing/2014/main" id="{E67F1974-24C0-4A29-B1AD-7BED039C668C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1259632" y="1268760"/>
            <a:ext cx="1168531" cy="1115559"/>
            <a:chOff x="1365666" y="1955891"/>
            <a:chExt cx="747552" cy="859255"/>
          </a:xfrm>
        </p:grpSpPr>
        <p:sp>
          <p:nvSpPr>
            <p:cNvPr id="7" name="Sześciokąt 6">
              <a:extLst>
                <a:ext uri="{FF2B5EF4-FFF2-40B4-BE49-F238E27FC236}">
                  <a16:creationId xmlns:a16="http://schemas.microsoft.com/office/drawing/2014/main" id="{B1F78697-BA9B-4E52-86A7-B3DC5B636819}"/>
                </a:ext>
              </a:extLst>
            </p:cNvPr>
            <p:cNvSpPr/>
            <p:nvPr/>
          </p:nvSpPr>
          <p:spPr>
            <a:xfrm rot="5400000">
              <a:off x="1309815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Sześciokąt 4">
              <a:extLst>
                <a:ext uri="{FF2B5EF4-FFF2-40B4-BE49-F238E27FC236}">
                  <a16:creationId xmlns:a16="http://schemas.microsoft.com/office/drawing/2014/main" id="{24C0F42A-3DA8-4C7A-ADE3-467332936096}"/>
                </a:ext>
              </a:extLst>
            </p:cNvPr>
            <p:cNvSpPr txBox="1"/>
            <p:nvPr/>
          </p:nvSpPr>
          <p:spPr>
            <a:xfrm>
              <a:off x="1482471" y="2089145"/>
              <a:ext cx="513942" cy="5927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ZADANIE 1</a:t>
              </a:r>
            </a:p>
          </p:txBody>
        </p:sp>
      </p:grpSp>
      <p:sp>
        <p:nvSpPr>
          <p:cNvPr id="9" name="pole tekstowe 8">
            <a:extLst>
              <a:ext uri="{FF2B5EF4-FFF2-40B4-BE49-F238E27FC236}">
                <a16:creationId xmlns:a16="http://schemas.microsoft.com/office/drawing/2014/main" id="{2F1605E3-3E3D-4132-A9F4-CE16213A7E6A}"/>
              </a:ext>
            </a:extLst>
          </p:cNvPr>
          <p:cNvSpPr txBox="1"/>
          <p:nvPr/>
        </p:nvSpPr>
        <p:spPr>
          <a:xfrm>
            <a:off x="1259631" y="1268762"/>
            <a:ext cx="3528393" cy="414747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lvl="0"/>
            <a:r>
              <a:rPr lang="pl-PL" sz="1700" dirty="0"/>
              <a:t>Budowa przepompowani ścieków „Długa Szlachecka” wraz z przewodem tłocznym w m. Długa Szlachecka                                  oraz w m. Długa Kościelna:</a:t>
            </a:r>
          </a:p>
          <a:p>
            <a:pPr lvl="0"/>
            <a:r>
              <a:rPr lang="pl-PL" sz="1700" dirty="0"/>
              <a:t>1 pompownia ścieków sanitarnych „Długa Szlachecka” kanał tłoczny DN 160 PE o długości 1,10 km</a:t>
            </a:r>
          </a:p>
        </p:txBody>
      </p:sp>
      <p:pic>
        <p:nvPicPr>
          <p:cNvPr id="22" name="Picture 29" descr="HerbHalinow">
            <a:extLst>
              <a:ext uri="{FF2B5EF4-FFF2-40B4-BE49-F238E27FC236}">
                <a16:creationId xmlns:a16="http://schemas.microsoft.com/office/drawing/2014/main" id="{369AB20E-1F4A-4B51-9853-DF0B6BD7C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477" y="231700"/>
            <a:ext cx="45952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Symbol zastępczy zawartości 10">
            <a:extLst>
              <a:ext uri="{FF2B5EF4-FFF2-40B4-BE49-F238E27FC236}">
                <a16:creationId xmlns:a16="http://schemas.microsoft.com/office/drawing/2014/main" id="{F8E1A14A-90E7-465C-B8D5-1223F3BD1E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728" y="878146"/>
            <a:ext cx="3115110" cy="4410691"/>
          </a:xfrm>
        </p:spPr>
      </p:pic>
      <p:grpSp>
        <p:nvGrpSpPr>
          <p:cNvPr id="4" name="Grupa 3">
            <a:extLst>
              <a:ext uri="{FF2B5EF4-FFF2-40B4-BE49-F238E27FC236}">
                <a16:creationId xmlns:a16="http://schemas.microsoft.com/office/drawing/2014/main" id="{CD9A219F-D460-069A-F819-D04F708B9FD3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20" name="Picture 33">
              <a:extLst>
                <a:ext uri="{FF2B5EF4-FFF2-40B4-BE49-F238E27FC236}">
                  <a16:creationId xmlns:a16="http://schemas.microsoft.com/office/drawing/2014/main" id="{18C61797-7E95-46FB-AF15-FF605F373A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31">
              <a:extLst>
                <a:ext uri="{FF2B5EF4-FFF2-40B4-BE49-F238E27FC236}">
                  <a16:creationId xmlns:a16="http://schemas.microsoft.com/office/drawing/2014/main" id="{660EED82-B922-4040-A5DD-652BD0D6EE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B816035-7D36-022F-FE99-5CDE06CD8A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5132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9BF975D-EC63-418D-BAEA-977BB1AE8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A3CE925-116E-46B8-B703-3D256B3FB1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3F4E85A1-2B07-4404-8C3D-3012E3EFEF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689" y="-537293"/>
            <a:ext cx="9227030" cy="73958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1753DC5A-65EB-469C-8C41-CB8CD8AEC1A2}"/>
              </a:ext>
            </a:extLst>
          </p:cNvPr>
          <p:cNvSpPr txBox="1"/>
          <p:nvPr/>
        </p:nvSpPr>
        <p:spPr>
          <a:xfrm>
            <a:off x="2775936" y="1417638"/>
            <a:ext cx="35921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i="1" dirty="0">
                <a:solidFill>
                  <a:srgbClr val="002060"/>
                </a:solidFill>
              </a:rPr>
              <a:t>Dziękujemy za uwagę</a:t>
            </a:r>
          </a:p>
        </p:txBody>
      </p:sp>
      <p:pic>
        <p:nvPicPr>
          <p:cNvPr id="7" name="Picture 29" descr="HerbHalinow">
            <a:extLst>
              <a:ext uri="{FF2B5EF4-FFF2-40B4-BE49-F238E27FC236}">
                <a16:creationId xmlns:a16="http://schemas.microsoft.com/office/drawing/2014/main" id="{C22D8A9F-502F-481D-8D22-DCF163CE29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86" y="96217"/>
            <a:ext cx="1202165" cy="141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upa 10">
            <a:extLst>
              <a:ext uri="{FF2B5EF4-FFF2-40B4-BE49-F238E27FC236}">
                <a16:creationId xmlns:a16="http://schemas.microsoft.com/office/drawing/2014/main" id="{F2C4CCF2-84DE-4C7C-25AD-E07BF3D1B867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12" name="Picture 33">
              <a:extLst>
                <a:ext uri="{FF2B5EF4-FFF2-40B4-BE49-F238E27FC236}">
                  <a16:creationId xmlns:a16="http://schemas.microsoft.com/office/drawing/2014/main" id="{7F5550B1-6754-9A3E-798E-35EE51A953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1">
              <a:extLst>
                <a:ext uri="{FF2B5EF4-FFF2-40B4-BE49-F238E27FC236}">
                  <a16:creationId xmlns:a16="http://schemas.microsoft.com/office/drawing/2014/main" id="{8399321A-43AA-23E2-ECD1-D5ABC52145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20AD2212-CB93-851A-D9BC-5D8A8EB4D7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62479938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453F923-5805-4968-9F50-6BC149A8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1333D62C-AC23-4EC0-A482-5FB5175C4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51" y="0"/>
            <a:ext cx="9167349" cy="6875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9" name="Grupa 12">
            <a:extLst>
              <a:ext uri="{FF2B5EF4-FFF2-40B4-BE49-F238E27FC236}">
                <a16:creationId xmlns:a16="http://schemas.microsoft.com/office/drawing/2014/main" id="{26A66BF0-75EC-40F5-B0BD-5BFC8BA8F886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6629400" y="288358"/>
            <a:ext cx="1168531" cy="1115559"/>
            <a:chOff x="1365666" y="1955891"/>
            <a:chExt cx="747552" cy="859255"/>
          </a:xfrm>
        </p:grpSpPr>
        <p:sp>
          <p:nvSpPr>
            <p:cNvPr id="10" name="Sześciokąt 9">
              <a:extLst>
                <a:ext uri="{FF2B5EF4-FFF2-40B4-BE49-F238E27FC236}">
                  <a16:creationId xmlns:a16="http://schemas.microsoft.com/office/drawing/2014/main" id="{E168BF9D-343D-4205-B298-DD2BB972BA06}"/>
                </a:ext>
              </a:extLst>
            </p:cNvPr>
            <p:cNvSpPr/>
            <p:nvPr/>
          </p:nvSpPr>
          <p:spPr>
            <a:xfrm rot="5400000">
              <a:off x="1309815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Sześciokąt 4">
              <a:extLst>
                <a:ext uri="{FF2B5EF4-FFF2-40B4-BE49-F238E27FC236}">
                  <a16:creationId xmlns:a16="http://schemas.microsoft.com/office/drawing/2014/main" id="{C98B82AB-66B5-4445-BFD1-D1237EB36BF9}"/>
                </a:ext>
              </a:extLst>
            </p:cNvPr>
            <p:cNvSpPr txBox="1"/>
            <p:nvPr/>
          </p:nvSpPr>
          <p:spPr>
            <a:xfrm>
              <a:off x="1482471" y="2089145"/>
              <a:ext cx="513942" cy="5927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ZADANIE 2</a:t>
              </a:r>
            </a:p>
          </p:txBody>
        </p:sp>
      </p:grp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7F0A4616-55EB-4C21-9FA5-086DA466CE02}"/>
              </a:ext>
            </a:extLst>
          </p:cNvPr>
          <p:cNvSpPr txBox="1"/>
          <p:nvPr/>
        </p:nvSpPr>
        <p:spPr>
          <a:xfrm>
            <a:off x="4572000" y="491703"/>
            <a:ext cx="4114800" cy="488151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lvl="0"/>
            <a:r>
              <a:rPr lang="pl-PL" sz="1700" dirty="0"/>
              <a:t>Budowa kanalizacji sanitarnej w                       ul. Popiełuszki, ul. Mickiewicza                                    w m. Długa Szlachecka:</a:t>
            </a:r>
          </a:p>
          <a:p>
            <a:pPr lvl="0"/>
            <a:r>
              <a:rPr lang="pl-PL" sz="1700" dirty="0"/>
              <a:t>dł. kanału sanitarnego DN 315 PVC o łącznej długości L = 0,01 km</a:t>
            </a:r>
          </a:p>
          <a:p>
            <a:pPr lvl="0"/>
            <a:r>
              <a:rPr lang="pl-PL" sz="1700" dirty="0"/>
              <a:t>dł. kanału sanitarnego DN 250 PVC o łącznej długości L = 0,18 km</a:t>
            </a:r>
          </a:p>
          <a:p>
            <a:pPr lvl="0"/>
            <a:r>
              <a:rPr lang="pl-PL" sz="1700" dirty="0"/>
              <a:t>dł. kanału sanitarnego DN 200 PVC o łącznej długości L = 0,83 km</a:t>
            </a:r>
          </a:p>
          <a:p>
            <a:pPr lvl="0"/>
            <a:r>
              <a:rPr lang="pl-PL" sz="1700" dirty="0"/>
              <a:t>dł. odcinków sieci od głównego kanału do granic posesji DN 160PVC L = 0,17 km</a:t>
            </a:r>
          </a:p>
        </p:txBody>
      </p:sp>
      <p:pic>
        <p:nvPicPr>
          <p:cNvPr id="15" name="Picture 29" descr="HerbHalinow">
            <a:extLst>
              <a:ext uri="{FF2B5EF4-FFF2-40B4-BE49-F238E27FC236}">
                <a16:creationId xmlns:a16="http://schemas.microsoft.com/office/drawing/2014/main" id="{BA18F590-0750-495E-BB0B-5B83970D77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577" y="213405"/>
            <a:ext cx="473646" cy="556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Symbol zastępczy zawartości 7">
            <a:extLst>
              <a:ext uri="{FF2B5EF4-FFF2-40B4-BE49-F238E27FC236}">
                <a16:creationId xmlns:a16="http://schemas.microsoft.com/office/drawing/2014/main" id="{8E82C95C-7B74-41F1-AA3A-3DF4E1C9A4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08" y="980728"/>
            <a:ext cx="3862471" cy="4525963"/>
          </a:xfrm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0CB158BB-DADE-A63F-20E4-03B684C7A8A2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5" name="Picture 33">
              <a:extLst>
                <a:ext uri="{FF2B5EF4-FFF2-40B4-BE49-F238E27FC236}">
                  <a16:creationId xmlns:a16="http://schemas.microsoft.com/office/drawing/2014/main" id="{D57BD24E-58A6-421A-6833-AFF76ED071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1">
              <a:extLst>
                <a:ext uri="{FF2B5EF4-FFF2-40B4-BE49-F238E27FC236}">
                  <a16:creationId xmlns:a16="http://schemas.microsoft.com/office/drawing/2014/main" id="{8F5A2398-88C0-DF76-E666-82D11FFB38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6AE61A37-3CF6-7C15-3F84-526A172ED9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02313562"/>
      </p:ext>
    </p:extLst>
  </p:cSld>
  <p:clrMapOvr>
    <a:masterClrMapping/>
  </p:clrMapOvr>
  <p:transition spd="slow">
    <p:comb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A237F7E-4035-4F34-818B-CBCC3B81D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A6263BEE-C4A9-491B-839D-0C81DAB94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2" y="16827"/>
            <a:ext cx="9135834" cy="6862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8" name="Grupa 7">
            <a:extLst>
              <a:ext uri="{FF2B5EF4-FFF2-40B4-BE49-F238E27FC236}">
                <a16:creationId xmlns:a16="http://schemas.microsoft.com/office/drawing/2014/main" id="{BE009B04-2707-46A4-8567-97905909531A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2650089" y="1521920"/>
            <a:ext cx="1168531" cy="1115559"/>
            <a:chOff x="1365666" y="1955891"/>
            <a:chExt cx="747552" cy="859255"/>
          </a:xfrm>
        </p:grpSpPr>
        <p:sp>
          <p:nvSpPr>
            <p:cNvPr id="9" name="Sześciokąt 8">
              <a:extLst>
                <a:ext uri="{FF2B5EF4-FFF2-40B4-BE49-F238E27FC236}">
                  <a16:creationId xmlns:a16="http://schemas.microsoft.com/office/drawing/2014/main" id="{D6828BD6-6B88-4093-85D9-08E7F0AE9E6A}"/>
                </a:ext>
              </a:extLst>
            </p:cNvPr>
            <p:cNvSpPr/>
            <p:nvPr/>
          </p:nvSpPr>
          <p:spPr>
            <a:xfrm rot="5400000">
              <a:off x="1309815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Sześciokąt 4">
              <a:extLst>
                <a:ext uri="{FF2B5EF4-FFF2-40B4-BE49-F238E27FC236}">
                  <a16:creationId xmlns:a16="http://schemas.microsoft.com/office/drawing/2014/main" id="{85784657-A1C3-433B-B163-89AF43C2628A}"/>
                </a:ext>
              </a:extLst>
            </p:cNvPr>
            <p:cNvSpPr txBox="1"/>
            <p:nvPr/>
          </p:nvSpPr>
          <p:spPr>
            <a:xfrm>
              <a:off x="1482471" y="2089145"/>
              <a:ext cx="513942" cy="5927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ZADANIE 3</a:t>
              </a:r>
            </a:p>
          </p:txBody>
        </p:sp>
      </p:grp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15272E2F-861F-43BB-94BC-97238237BB7D}"/>
              </a:ext>
            </a:extLst>
          </p:cNvPr>
          <p:cNvSpPr txBox="1"/>
          <p:nvPr/>
        </p:nvSpPr>
        <p:spPr>
          <a:xfrm>
            <a:off x="457200" y="620688"/>
            <a:ext cx="4094001" cy="628497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lvl="0"/>
            <a:r>
              <a:rPr lang="pl-PL" sz="1700" dirty="0"/>
              <a:t>Budowa kanalizacji sanitarnej w </a:t>
            </a:r>
          </a:p>
          <a:p>
            <a:pPr lvl="0"/>
            <a:r>
              <a:rPr lang="pl-PL" sz="1700" dirty="0"/>
              <a:t>ul. Wyszyńskiego, Dąbrowskiego, Warszawskiej, Matejki w m. Długa Szlachecka:</a:t>
            </a:r>
          </a:p>
          <a:p>
            <a:pPr lvl="0"/>
            <a:r>
              <a:rPr lang="pl-PL" sz="1700" dirty="0"/>
              <a:t>dł. kanału sanitarnego DN 200 PVC o łącznej długości L=1,26 km</a:t>
            </a:r>
          </a:p>
          <a:p>
            <a:pPr lvl="0"/>
            <a:r>
              <a:rPr lang="pl-PL" sz="1700" dirty="0"/>
              <a:t>dł. odcinków sieci od głównego kanału </a:t>
            </a:r>
          </a:p>
          <a:p>
            <a:pPr lvl="0"/>
            <a:r>
              <a:rPr lang="pl-PL" sz="1700" dirty="0"/>
              <a:t>do granic posesji DN 160PVC L = 0,33 km</a:t>
            </a:r>
          </a:p>
        </p:txBody>
      </p:sp>
      <p:pic>
        <p:nvPicPr>
          <p:cNvPr id="16" name="Picture 29" descr="HerbHalinow">
            <a:extLst>
              <a:ext uri="{FF2B5EF4-FFF2-40B4-BE49-F238E27FC236}">
                <a16:creationId xmlns:a16="http://schemas.microsoft.com/office/drawing/2014/main" id="{E7A716E0-1720-495D-A0B8-069DA2303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148" y="219548"/>
            <a:ext cx="45952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Symbol zastępczy zawartości 6">
            <a:extLst>
              <a:ext uri="{FF2B5EF4-FFF2-40B4-BE49-F238E27FC236}">
                <a16:creationId xmlns:a16="http://schemas.microsoft.com/office/drawing/2014/main" id="{09A77288-0566-440B-8DA5-454067B85F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860" y="1337291"/>
            <a:ext cx="4040881" cy="4183417"/>
          </a:xfrm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91AE7E0D-47B6-2916-4F8F-B2028F6F157D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5" name="Picture 33">
              <a:extLst>
                <a:ext uri="{FF2B5EF4-FFF2-40B4-BE49-F238E27FC236}">
                  <a16:creationId xmlns:a16="http://schemas.microsoft.com/office/drawing/2014/main" id="{9CD28018-B9BB-BB73-622C-0EAAC7FFE8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1">
              <a:extLst>
                <a:ext uri="{FF2B5EF4-FFF2-40B4-BE49-F238E27FC236}">
                  <a16:creationId xmlns:a16="http://schemas.microsoft.com/office/drawing/2014/main" id="{2CFD0AF7-3FFB-EC11-4FE6-76167DF061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2D6AB077-E348-DBDB-9280-8C314C2CFF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8135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E965651-EFE2-488C-8A12-589695AD0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FD598E65-350B-4F57-913A-90328AB4C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51" y="0"/>
            <a:ext cx="9167349" cy="6875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Obraz 1">
            <a:extLst>
              <a:ext uri="{FF2B5EF4-FFF2-40B4-BE49-F238E27FC236}">
                <a16:creationId xmlns:a16="http://schemas.microsoft.com/office/drawing/2014/main" id="{E109933E-548F-46C6-8E2E-0A0FB4835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52" y="16828"/>
            <a:ext cx="9407209" cy="6875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6" name="Grupa 5">
            <a:extLst>
              <a:ext uri="{FF2B5EF4-FFF2-40B4-BE49-F238E27FC236}">
                <a16:creationId xmlns:a16="http://schemas.microsoft.com/office/drawing/2014/main" id="{F9ECC8AD-25FE-4733-80FD-E03F9B200B1A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623299" y="824259"/>
            <a:ext cx="1168531" cy="1115559"/>
            <a:chOff x="1365666" y="1955891"/>
            <a:chExt cx="747552" cy="859255"/>
          </a:xfrm>
        </p:grpSpPr>
        <p:sp>
          <p:nvSpPr>
            <p:cNvPr id="7" name="Sześciokąt 6">
              <a:extLst>
                <a:ext uri="{FF2B5EF4-FFF2-40B4-BE49-F238E27FC236}">
                  <a16:creationId xmlns:a16="http://schemas.microsoft.com/office/drawing/2014/main" id="{18A20FB3-3815-474B-95AA-69497325DF32}"/>
                </a:ext>
              </a:extLst>
            </p:cNvPr>
            <p:cNvSpPr/>
            <p:nvPr/>
          </p:nvSpPr>
          <p:spPr>
            <a:xfrm rot="5400000">
              <a:off x="1309815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Sześciokąt 4">
              <a:extLst>
                <a:ext uri="{FF2B5EF4-FFF2-40B4-BE49-F238E27FC236}">
                  <a16:creationId xmlns:a16="http://schemas.microsoft.com/office/drawing/2014/main" id="{509B4F0B-8307-4234-A5B5-6F79CBCA0547}"/>
                </a:ext>
              </a:extLst>
            </p:cNvPr>
            <p:cNvSpPr txBox="1"/>
            <p:nvPr/>
          </p:nvSpPr>
          <p:spPr>
            <a:xfrm>
              <a:off x="1482471" y="2089145"/>
              <a:ext cx="513942" cy="5927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ZADANIE 4</a:t>
              </a:r>
            </a:p>
          </p:txBody>
        </p:sp>
      </p:grpSp>
      <p:sp>
        <p:nvSpPr>
          <p:cNvPr id="9" name="pole tekstowe 8">
            <a:extLst>
              <a:ext uri="{FF2B5EF4-FFF2-40B4-BE49-F238E27FC236}">
                <a16:creationId xmlns:a16="http://schemas.microsoft.com/office/drawing/2014/main" id="{38156B50-B2D0-48CF-9B79-A844B1DA359A}"/>
              </a:ext>
            </a:extLst>
          </p:cNvPr>
          <p:cNvSpPr txBox="1"/>
          <p:nvPr/>
        </p:nvSpPr>
        <p:spPr>
          <a:xfrm>
            <a:off x="2195736" y="359789"/>
            <a:ext cx="6087158" cy="23858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lvl="0"/>
            <a:r>
              <a:rPr lang="pl-PL" sz="1700" dirty="0"/>
              <a:t>Budowa kanalizacji sanitarnej w ul. Wyszyńskiego, ul. Popiełuszki,    ul. Żelaznej w m. Budziska i Długa Szlachecka:</a:t>
            </a:r>
          </a:p>
          <a:p>
            <a:pPr lvl="0"/>
            <a:r>
              <a:rPr lang="pl-PL" sz="1700" dirty="0"/>
              <a:t>dł. kanału sanitarnego DN 315 PVC o łącznej długości L = 0,26 km</a:t>
            </a:r>
          </a:p>
          <a:p>
            <a:pPr lvl="0"/>
            <a:r>
              <a:rPr lang="pl-PL" sz="1700" dirty="0"/>
              <a:t>dł. kanału sanitarnego DN 250 PVC o łącznej długości L = 0,47 km</a:t>
            </a:r>
          </a:p>
          <a:p>
            <a:pPr lvl="0"/>
            <a:r>
              <a:rPr lang="pl-PL" sz="1700" dirty="0"/>
              <a:t>dł. kanału sanitarnego DN 200 PVC o łącznej długości L = 0,72 km</a:t>
            </a:r>
          </a:p>
          <a:p>
            <a:pPr lvl="0"/>
            <a:r>
              <a:rPr lang="pl-PL" sz="1700" dirty="0"/>
              <a:t>dł. odcinków sieci od głównego kanału do granic posesji DN 160PVC L = 0,25 km</a:t>
            </a:r>
          </a:p>
        </p:txBody>
      </p:sp>
      <p:pic>
        <p:nvPicPr>
          <p:cNvPr id="12" name="Picture 29" descr="HerbHalinow">
            <a:extLst>
              <a:ext uri="{FF2B5EF4-FFF2-40B4-BE49-F238E27FC236}">
                <a16:creationId xmlns:a16="http://schemas.microsoft.com/office/drawing/2014/main" id="{82414B8E-637D-4B25-B5A8-67EAA44F2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492" y="77377"/>
            <a:ext cx="473646" cy="556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Symbol zastępczy zawartości 15">
            <a:extLst>
              <a:ext uri="{FF2B5EF4-FFF2-40B4-BE49-F238E27FC236}">
                <a16:creationId xmlns:a16="http://schemas.microsoft.com/office/drawing/2014/main" id="{9F68877A-D9F9-4843-8AA2-F4B84BA605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332" y="2588794"/>
            <a:ext cx="4701966" cy="3168352"/>
          </a:xfrm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0EA07027-0B49-F487-0497-4DB63672855F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13" name="Picture 33">
              <a:extLst>
                <a:ext uri="{FF2B5EF4-FFF2-40B4-BE49-F238E27FC236}">
                  <a16:creationId xmlns:a16="http://schemas.microsoft.com/office/drawing/2014/main" id="{729BF91A-087F-ECBF-5EA6-3459CFFB6E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1">
              <a:extLst>
                <a:ext uri="{FF2B5EF4-FFF2-40B4-BE49-F238E27FC236}">
                  <a16:creationId xmlns:a16="http://schemas.microsoft.com/office/drawing/2014/main" id="{954BA3C3-1026-C387-4003-F1381D3446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2F4B8E50-EECF-04DB-A6B9-6732B3DA8D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7659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F470BC-6704-4EF0-BB3C-BBA75F3AA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3B71DCBA-45BB-445C-8A8A-3F681E344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826"/>
            <a:ext cx="9144000" cy="68411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Grupa 4">
            <a:extLst>
              <a:ext uri="{FF2B5EF4-FFF2-40B4-BE49-F238E27FC236}">
                <a16:creationId xmlns:a16="http://schemas.microsoft.com/office/drawing/2014/main" id="{7CCAF2CE-5CC4-42CD-8798-6B877DAD040D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606104" y="1225777"/>
            <a:ext cx="1168531" cy="1115559"/>
            <a:chOff x="1365666" y="1955891"/>
            <a:chExt cx="747552" cy="859255"/>
          </a:xfrm>
        </p:grpSpPr>
        <p:sp>
          <p:nvSpPr>
            <p:cNvPr id="6" name="Sześciokąt 5">
              <a:extLst>
                <a:ext uri="{FF2B5EF4-FFF2-40B4-BE49-F238E27FC236}">
                  <a16:creationId xmlns:a16="http://schemas.microsoft.com/office/drawing/2014/main" id="{10BDAB4A-6773-45F5-AB4E-064EA52544FB}"/>
                </a:ext>
              </a:extLst>
            </p:cNvPr>
            <p:cNvSpPr/>
            <p:nvPr/>
          </p:nvSpPr>
          <p:spPr>
            <a:xfrm rot="5400000">
              <a:off x="1309815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Sześciokąt 4">
              <a:extLst>
                <a:ext uri="{FF2B5EF4-FFF2-40B4-BE49-F238E27FC236}">
                  <a16:creationId xmlns:a16="http://schemas.microsoft.com/office/drawing/2014/main" id="{327430FD-D099-4CE0-BC21-F26469414115}"/>
                </a:ext>
              </a:extLst>
            </p:cNvPr>
            <p:cNvSpPr txBox="1"/>
            <p:nvPr/>
          </p:nvSpPr>
          <p:spPr>
            <a:xfrm>
              <a:off x="1482471" y="2089145"/>
              <a:ext cx="513942" cy="5927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ZADANIE 5</a:t>
              </a:r>
            </a:p>
          </p:txBody>
        </p:sp>
      </p:grpSp>
      <p:sp>
        <p:nvSpPr>
          <p:cNvPr id="8" name="pole tekstowe 7">
            <a:extLst>
              <a:ext uri="{FF2B5EF4-FFF2-40B4-BE49-F238E27FC236}">
                <a16:creationId xmlns:a16="http://schemas.microsoft.com/office/drawing/2014/main" id="{DC9B399B-FB05-4B36-B17B-80AF400879D4}"/>
              </a:ext>
            </a:extLst>
          </p:cNvPr>
          <p:cNvSpPr txBox="1"/>
          <p:nvPr/>
        </p:nvSpPr>
        <p:spPr>
          <a:xfrm>
            <a:off x="2051720" y="885356"/>
            <a:ext cx="6817663" cy="18352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lvl="0"/>
            <a:r>
              <a:rPr lang="pl-PL" sz="1700" dirty="0"/>
              <a:t>Budowa kanalizacji sanitarnej w ul. Jastrzębia, Strusia, Orla w m. Budziska i Długa Szlachecka:</a:t>
            </a:r>
          </a:p>
          <a:p>
            <a:pPr lvl="0"/>
            <a:r>
              <a:rPr lang="pl-PL" sz="1700" dirty="0"/>
              <a:t>dł. kanału sanitarnego DN 200 PVC o łącznej długości L = 0,59 km</a:t>
            </a:r>
          </a:p>
          <a:p>
            <a:pPr lvl="0"/>
            <a:r>
              <a:rPr lang="pl-PL" sz="1700" dirty="0"/>
              <a:t>dł. odcinków sieci od głównego kanału do granic posesji DN 160 PVC L = 0,09</a:t>
            </a:r>
          </a:p>
        </p:txBody>
      </p:sp>
      <p:pic>
        <p:nvPicPr>
          <p:cNvPr id="15" name="Picture 29" descr="HerbHalinow">
            <a:extLst>
              <a:ext uri="{FF2B5EF4-FFF2-40B4-BE49-F238E27FC236}">
                <a16:creationId xmlns:a16="http://schemas.microsoft.com/office/drawing/2014/main" id="{38E5F44B-EC1A-4E9B-9837-1E90C5E51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477" y="324214"/>
            <a:ext cx="45952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Symbol zastępczy zawartości 16">
            <a:extLst>
              <a:ext uri="{FF2B5EF4-FFF2-40B4-BE49-F238E27FC236}">
                <a16:creationId xmlns:a16="http://schemas.microsoft.com/office/drawing/2014/main" id="{6D566D44-E13C-4278-BD9B-2F7C792CC3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535" y="2931793"/>
            <a:ext cx="6347048" cy="2808571"/>
          </a:xfrm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65D6C600-C2E8-FB15-3998-30D3EAFB06AF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9" name="Picture 33">
              <a:extLst>
                <a:ext uri="{FF2B5EF4-FFF2-40B4-BE49-F238E27FC236}">
                  <a16:creationId xmlns:a16="http://schemas.microsoft.com/office/drawing/2014/main" id="{55709AE7-6CDE-7537-9CF2-D1411CDA32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31">
              <a:extLst>
                <a:ext uri="{FF2B5EF4-FFF2-40B4-BE49-F238E27FC236}">
                  <a16:creationId xmlns:a16="http://schemas.microsoft.com/office/drawing/2014/main" id="{A2B5558B-3A8A-A813-1BE7-D8777E16EF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ACDFE9CF-96EF-F424-1F8E-2F2D671BF5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7096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3FC477B-6C3D-4161-A1FB-7AF501781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0BEF7CE3-3211-4147-944A-DBE881BC5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2" y="64928"/>
            <a:ext cx="8971253" cy="6728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Grupa 4">
            <a:extLst>
              <a:ext uri="{FF2B5EF4-FFF2-40B4-BE49-F238E27FC236}">
                <a16:creationId xmlns:a16="http://schemas.microsoft.com/office/drawing/2014/main" id="{A4B4B4D7-DBFD-4E84-BA02-CC1868DDD4FA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1108522" y="1184799"/>
            <a:ext cx="1168531" cy="1115559"/>
            <a:chOff x="1365666" y="1955891"/>
            <a:chExt cx="747552" cy="859255"/>
          </a:xfrm>
        </p:grpSpPr>
        <p:sp>
          <p:nvSpPr>
            <p:cNvPr id="6" name="Sześciokąt 5">
              <a:extLst>
                <a:ext uri="{FF2B5EF4-FFF2-40B4-BE49-F238E27FC236}">
                  <a16:creationId xmlns:a16="http://schemas.microsoft.com/office/drawing/2014/main" id="{20615AF3-058E-41F0-8913-96637B3FB795}"/>
                </a:ext>
              </a:extLst>
            </p:cNvPr>
            <p:cNvSpPr/>
            <p:nvPr/>
          </p:nvSpPr>
          <p:spPr>
            <a:xfrm rot="5400000">
              <a:off x="1309815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Sześciokąt 4">
              <a:extLst>
                <a:ext uri="{FF2B5EF4-FFF2-40B4-BE49-F238E27FC236}">
                  <a16:creationId xmlns:a16="http://schemas.microsoft.com/office/drawing/2014/main" id="{4BC34939-B08D-4EC4-BC7E-6CF1DAB912E7}"/>
                </a:ext>
              </a:extLst>
            </p:cNvPr>
            <p:cNvSpPr txBox="1"/>
            <p:nvPr/>
          </p:nvSpPr>
          <p:spPr>
            <a:xfrm>
              <a:off x="1482471" y="2089145"/>
              <a:ext cx="513942" cy="5927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ZADANIE 6</a:t>
              </a:r>
            </a:p>
          </p:txBody>
        </p:sp>
      </p:grpSp>
      <p:sp>
        <p:nvSpPr>
          <p:cNvPr id="8" name="pole tekstowe 7">
            <a:extLst>
              <a:ext uri="{FF2B5EF4-FFF2-40B4-BE49-F238E27FC236}">
                <a16:creationId xmlns:a16="http://schemas.microsoft.com/office/drawing/2014/main" id="{B1C285F1-B016-4066-8D9B-F955F1696540}"/>
              </a:ext>
            </a:extLst>
          </p:cNvPr>
          <p:cNvSpPr txBox="1"/>
          <p:nvPr/>
        </p:nvSpPr>
        <p:spPr>
          <a:xfrm>
            <a:off x="2985633" y="129856"/>
            <a:ext cx="2450463" cy="56034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lvl="0"/>
            <a:r>
              <a:rPr lang="pl-PL" dirty="0"/>
              <a:t>Budowa przepompowani ścieków „Budziska”</a:t>
            </a:r>
          </a:p>
          <a:p>
            <a:pPr lvl="0"/>
            <a:r>
              <a:rPr lang="pl-PL" dirty="0"/>
              <a:t>z przewodem tłocznym w m. Długa Szlachecka:</a:t>
            </a:r>
          </a:p>
          <a:p>
            <a:pPr lvl="0"/>
            <a:r>
              <a:rPr lang="pl-PL" dirty="0"/>
              <a:t>1 pompownia ścieków sanitarnych „Budziska”</a:t>
            </a:r>
          </a:p>
          <a:p>
            <a:pPr lvl="0"/>
            <a:r>
              <a:rPr lang="pl-PL" dirty="0"/>
              <a:t>kanał tłoczny DN 90 PE o długości 0,11 km</a:t>
            </a:r>
          </a:p>
        </p:txBody>
      </p:sp>
      <p:pic>
        <p:nvPicPr>
          <p:cNvPr id="11" name="Picture 29" descr="HerbHalinow">
            <a:extLst>
              <a:ext uri="{FF2B5EF4-FFF2-40B4-BE49-F238E27FC236}">
                <a16:creationId xmlns:a16="http://schemas.microsoft.com/office/drawing/2014/main" id="{9D79505E-D16C-4AEE-AF56-7EEAD0E7F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103" y="274638"/>
            <a:ext cx="45952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Symbol zastępczy zawartości 12">
            <a:extLst>
              <a:ext uri="{FF2B5EF4-FFF2-40B4-BE49-F238E27FC236}">
                <a16:creationId xmlns:a16="http://schemas.microsoft.com/office/drawing/2014/main" id="{23593603-DE47-48B8-8872-A9FE563BB4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534" y="1087104"/>
            <a:ext cx="3111828" cy="3926664"/>
          </a:xfrm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3D3FB2F5-C3BD-5DC1-2C92-1B72669E8441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12" name="Picture 33">
              <a:extLst>
                <a:ext uri="{FF2B5EF4-FFF2-40B4-BE49-F238E27FC236}">
                  <a16:creationId xmlns:a16="http://schemas.microsoft.com/office/drawing/2014/main" id="{20C649A9-2053-3B7E-8AA1-68F0AEC6A0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1">
              <a:extLst>
                <a:ext uri="{FF2B5EF4-FFF2-40B4-BE49-F238E27FC236}">
                  <a16:creationId xmlns:a16="http://schemas.microsoft.com/office/drawing/2014/main" id="{7DF17329-9C59-5E16-82CD-4B66F7A77E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B8E7DC84-BC58-48E3-5983-6924342E17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64311651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0558B9F-3DB0-4E51-AA59-0B430D2F1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02D1D5D6-9779-4F99-A436-ECCDB574AC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2" y="-17512"/>
            <a:ext cx="9125236" cy="6875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Grupa 4">
            <a:extLst>
              <a:ext uri="{FF2B5EF4-FFF2-40B4-BE49-F238E27FC236}">
                <a16:creationId xmlns:a16="http://schemas.microsoft.com/office/drawing/2014/main" id="{39764EAF-E220-46A7-BA89-F2DE09664EC0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351838" y="498190"/>
            <a:ext cx="1168531" cy="1115559"/>
            <a:chOff x="1365666" y="1955891"/>
            <a:chExt cx="747552" cy="859255"/>
          </a:xfrm>
        </p:grpSpPr>
        <p:sp>
          <p:nvSpPr>
            <p:cNvPr id="6" name="Sześciokąt 5">
              <a:extLst>
                <a:ext uri="{FF2B5EF4-FFF2-40B4-BE49-F238E27FC236}">
                  <a16:creationId xmlns:a16="http://schemas.microsoft.com/office/drawing/2014/main" id="{1D3A70B6-AA0D-4BF5-906A-365D075CD981}"/>
                </a:ext>
              </a:extLst>
            </p:cNvPr>
            <p:cNvSpPr/>
            <p:nvPr/>
          </p:nvSpPr>
          <p:spPr>
            <a:xfrm rot="5400000">
              <a:off x="1309815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Sześciokąt 4">
              <a:extLst>
                <a:ext uri="{FF2B5EF4-FFF2-40B4-BE49-F238E27FC236}">
                  <a16:creationId xmlns:a16="http://schemas.microsoft.com/office/drawing/2014/main" id="{37E05E21-6102-4A11-BCF8-FA1651468F6F}"/>
                </a:ext>
              </a:extLst>
            </p:cNvPr>
            <p:cNvSpPr txBox="1"/>
            <p:nvPr/>
          </p:nvSpPr>
          <p:spPr>
            <a:xfrm>
              <a:off x="1482471" y="2089145"/>
              <a:ext cx="513942" cy="5927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ZADANIE 7</a:t>
              </a:r>
            </a:p>
          </p:txBody>
        </p:sp>
      </p:grpSp>
      <p:sp>
        <p:nvSpPr>
          <p:cNvPr id="8" name="pole tekstowe 7">
            <a:extLst>
              <a:ext uri="{FF2B5EF4-FFF2-40B4-BE49-F238E27FC236}">
                <a16:creationId xmlns:a16="http://schemas.microsoft.com/office/drawing/2014/main" id="{36EAC548-1C87-4290-B2C9-C7258A1BA6B8}"/>
              </a:ext>
            </a:extLst>
          </p:cNvPr>
          <p:cNvSpPr txBox="1"/>
          <p:nvPr/>
        </p:nvSpPr>
        <p:spPr>
          <a:xfrm>
            <a:off x="1625731" y="832586"/>
            <a:ext cx="4530445" cy="490067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lvl="0"/>
            <a:r>
              <a:rPr lang="pl-PL" sz="1700" dirty="0"/>
              <a:t> Budowa kanalizacji sanitarnej w ul. Polnej, Morwy, Ananasowej, Żurawinowej, Truskawkowej, Czereśniowej, Poziomkowej, Gruszkowej, Różanej, Oliwkowej, Figowej, Magnolii, Jaśminowej w Kazimierowie i Długiej Kościelnej:</a:t>
            </a:r>
          </a:p>
          <a:p>
            <a:pPr lvl="0"/>
            <a:r>
              <a:rPr lang="pl-PL" sz="1700" dirty="0"/>
              <a:t>dł. kanału sanitarnego DN 250 PVC o łącznej długości L = 1,08 km</a:t>
            </a:r>
          </a:p>
          <a:p>
            <a:pPr lvl="0"/>
            <a:r>
              <a:rPr lang="pl-PL" sz="1700" dirty="0"/>
              <a:t>dł. kanału sanitarnego DN 200 PVC o łącznej długości L = 2,62 km</a:t>
            </a:r>
          </a:p>
          <a:p>
            <a:pPr lvl="0"/>
            <a:r>
              <a:rPr lang="pl-PL" sz="1700" dirty="0"/>
              <a:t>odcinki sieci od głównego kanału do granic posesji DN 160 PVC o długości 0,95 km</a:t>
            </a:r>
          </a:p>
          <a:p>
            <a:pPr lvl="0"/>
            <a:r>
              <a:rPr lang="pl-PL" sz="1700" dirty="0"/>
              <a:t>odcinki sieci od głównego kanału do granic posesji DN 200 PVC o długości 0,04 km</a:t>
            </a:r>
          </a:p>
          <a:p>
            <a:pPr lvl="0"/>
            <a:r>
              <a:rPr lang="pl-PL" sz="1700" dirty="0"/>
              <a:t>kanał tłoczny DN 160 PE o długości 0,85 km</a:t>
            </a:r>
          </a:p>
          <a:p>
            <a:pPr lvl="0"/>
            <a:r>
              <a:rPr lang="pl-PL" sz="1700" dirty="0"/>
              <a:t>kanał tłoczny DN 110 PE o długości 0,04 km</a:t>
            </a:r>
          </a:p>
          <a:p>
            <a:pPr lvl="0"/>
            <a:r>
              <a:rPr lang="pl-PL" sz="1700" dirty="0"/>
              <a:t>kanał tłoczny DN 63 PE o długości 0,01 km</a:t>
            </a:r>
          </a:p>
          <a:p>
            <a:r>
              <a:rPr lang="pl-PL" sz="1700" dirty="0"/>
              <a:t>2 pompownie bezskratkowa ścieków sanitarnych „Ananasowa” i  „Gruszkowa” </a:t>
            </a:r>
          </a:p>
        </p:txBody>
      </p:sp>
      <p:pic>
        <p:nvPicPr>
          <p:cNvPr id="15" name="Picture 29" descr="HerbHalinow">
            <a:extLst>
              <a:ext uri="{FF2B5EF4-FFF2-40B4-BE49-F238E27FC236}">
                <a16:creationId xmlns:a16="http://schemas.microsoft.com/office/drawing/2014/main" id="{CFB5514B-D07C-411F-ADBA-E574B5790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568" y="124118"/>
            <a:ext cx="45952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Symbol zastępczy zawartości 16">
            <a:extLst>
              <a:ext uri="{FF2B5EF4-FFF2-40B4-BE49-F238E27FC236}">
                <a16:creationId xmlns:a16="http://schemas.microsoft.com/office/drawing/2014/main" id="{83D0F2D6-2231-4A4B-B15F-51444479B6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871" y="415205"/>
            <a:ext cx="2791617" cy="4741987"/>
          </a:xfrm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DF610503-DB68-DD6D-9E10-4ED84252856E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9" name="Picture 33">
              <a:extLst>
                <a:ext uri="{FF2B5EF4-FFF2-40B4-BE49-F238E27FC236}">
                  <a16:creationId xmlns:a16="http://schemas.microsoft.com/office/drawing/2014/main" id="{B8D5AA74-9DFF-4002-249F-B3B3550C61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31">
              <a:extLst>
                <a:ext uri="{FF2B5EF4-FFF2-40B4-BE49-F238E27FC236}">
                  <a16:creationId xmlns:a16="http://schemas.microsoft.com/office/drawing/2014/main" id="{EBC7B14A-BC59-2CA6-0281-493B89748E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9CEF3B0A-D574-3B0F-685B-71541253E1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403485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00FBB78-C8E1-4995-AF77-F153D63F1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1">
            <a:extLst>
              <a:ext uri="{FF2B5EF4-FFF2-40B4-BE49-F238E27FC236}">
                <a16:creationId xmlns:a16="http://schemas.microsoft.com/office/drawing/2014/main" id="{03839467-2583-4F1E-BFD1-86CFCBE87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15" y="0"/>
            <a:ext cx="9142323" cy="68796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Grupa 4">
            <a:extLst>
              <a:ext uri="{FF2B5EF4-FFF2-40B4-BE49-F238E27FC236}">
                <a16:creationId xmlns:a16="http://schemas.microsoft.com/office/drawing/2014/main" id="{BCD96242-5987-4B51-A97D-E9B00ABBE537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741259" y="1467704"/>
            <a:ext cx="1168531" cy="1115559"/>
            <a:chOff x="1365666" y="1955891"/>
            <a:chExt cx="747552" cy="859255"/>
          </a:xfrm>
        </p:grpSpPr>
        <p:sp>
          <p:nvSpPr>
            <p:cNvPr id="6" name="Sześciokąt 5">
              <a:extLst>
                <a:ext uri="{FF2B5EF4-FFF2-40B4-BE49-F238E27FC236}">
                  <a16:creationId xmlns:a16="http://schemas.microsoft.com/office/drawing/2014/main" id="{47904A6C-9812-4832-936C-A8D4658B65F1}"/>
                </a:ext>
              </a:extLst>
            </p:cNvPr>
            <p:cNvSpPr/>
            <p:nvPr/>
          </p:nvSpPr>
          <p:spPr>
            <a:xfrm rot="5400000">
              <a:off x="1309815" y="2011743"/>
              <a:ext cx="859255" cy="747552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Sześciokąt 4">
              <a:extLst>
                <a:ext uri="{FF2B5EF4-FFF2-40B4-BE49-F238E27FC236}">
                  <a16:creationId xmlns:a16="http://schemas.microsoft.com/office/drawing/2014/main" id="{04F8439D-EAAC-4EAC-8C1A-36A4C22E1FFD}"/>
                </a:ext>
              </a:extLst>
            </p:cNvPr>
            <p:cNvSpPr txBox="1"/>
            <p:nvPr/>
          </p:nvSpPr>
          <p:spPr>
            <a:xfrm>
              <a:off x="1482471" y="2089145"/>
              <a:ext cx="513942" cy="5927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050" tIns="19050" rIns="19050" bIns="19050" spcCol="1270" anchor="ctr"/>
            <a:lstStyle/>
            <a:p>
              <a:pPr algn="ctr" defTabSz="222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pl-PL" sz="1200" dirty="0"/>
                <a:t>ZADANIE 8</a:t>
              </a:r>
            </a:p>
          </p:txBody>
        </p:sp>
      </p:grpSp>
      <p:sp>
        <p:nvSpPr>
          <p:cNvPr id="8" name="pole tekstowe 7">
            <a:extLst>
              <a:ext uri="{FF2B5EF4-FFF2-40B4-BE49-F238E27FC236}">
                <a16:creationId xmlns:a16="http://schemas.microsoft.com/office/drawing/2014/main" id="{E90AA8D3-C195-4753-B65B-E3D81F5D0372}"/>
              </a:ext>
            </a:extLst>
          </p:cNvPr>
          <p:cNvSpPr txBox="1"/>
          <p:nvPr/>
        </p:nvSpPr>
        <p:spPr>
          <a:xfrm>
            <a:off x="2267745" y="885355"/>
            <a:ext cx="6134998" cy="114300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9050" tIns="19050" rIns="19050" bIns="19050" spcCol="1270" anchor="ctr"/>
          <a:lstStyle/>
          <a:p>
            <a:pPr lvl="0"/>
            <a:r>
              <a:rPr lang="pl-PL" sz="1700" dirty="0"/>
              <a:t>Budowa kanalizacji sanitarnej w ul. Wyszyńskiego, Dąbrowskiego, Budowa kanalizacji sanitarnej w ul. Żelaznej, Wiosennej, Osiedlowej, Willowej w m. Długa Szlachecka:</a:t>
            </a:r>
          </a:p>
          <a:p>
            <a:pPr lvl="0"/>
            <a:r>
              <a:rPr lang="pl-PL" sz="1700" dirty="0"/>
              <a:t>dł. kanału sanitarnego DN 200 PVC o łącznej długości L = 1,51 km</a:t>
            </a:r>
          </a:p>
          <a:p>
            <a:pPr lvl="0"/>
            <a:r>
              <a:rPr lang="pl-PL" sz="1700" dirty="0"/>
              <a:t>odcinki sieci od głównego kanału do granic posesji DN 160 PVC                    o długości 0,50 km</a:t>
            </a:r>
          </a:p>
          <a:p>
            <a:pPr lvl="0"/>
            <a:r>
              <a:rPr lang="pl-PL" sz="1700" dirty="0"/>
              <a:t>kanał tłoczny DN 110 PE o długości 0,43 km</a:t>
            </a:r>
          </a:p>
          <a:p>
            <a:pPr lvl="0"/>
            <a:r>
              <a:rPr lang="pl-PL" sz="1700" dirty="0"/>
              <a:t>kanał tłoczny DN 63 PE o długości 0,04 km </a:t>
            </a:r>
          </a:p>
          <a:p>
            <a:pPr lvl="0"/>
            <a:r>
              <a:rPr lang="pl-PL" sz="1700" dirty="0"/>
              <a:t>1 pompownia ścieków bezskratkowa „Żelazna”</a:t>
            </a:r>
          </a:p>
        </p:txBody>
      </p:sp>
      <p:pic>
        <p:nvPicPr>
          <p:cNvPr id="15" name="Picture 29" descr="HerbHalinow">
            <a:extLst>
              <a:ext uri="{FF2B5EF4-FFF2-40B4-BE49-F238E27FC236}">
                <a16:creationId xmlns:a16="http://schemas.microsoft.com/office/drawing/2014/main" id="{4942AFB6-7866-4D65-A844-A919DD9F8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761" y="345355"/>
            <a:ext cx="45952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Symbol zastępczy zawartości 16">
            <a:extLst>
              <a:ext uri="{FF2B5EF4-FFF2-40B4-BE49-F238E27FC236}">
                <a16:creationId xmlns:a16="http://schemas.microsoft.com/office/drawing/2014/main" id="{5F241151-5779-4EAD-8DF1-059EA13DFF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207" y="2843687"/>
            <a:ext cx="5778882" cy="2962190"/>
          </a:xfrm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A58BA02F-6A71-9ABE-E9C9-D567B9A8E855}"/>
              </a:ext>
            </a:extLst>
          </p:cNvPr>
          <p:cNvGrpSpPr/>
          <p:nvPr/>
        </p:nvGrpSpPr>
        <p:grpSpPr>
          <a:xfrm>
            <a:off x="0" y="6081116"/>
            <a:ext cx="9121708" cy="798510"/>
            <a:chOff x="0" y="6081116"/>
            <a:chExt cx="9121708" cy="798510"/>
          </a:xfrm>
        </p:grpSpPr>
        <p:pic>
          <p:nvPicPr>
            <p:cNvPr id="9" name="Picture 33">
              <a:extLst>
                <a:ext uri="{FF2B5EF4-FFF2-40B4-BE49-F238E27FC236}">
                  <a16:creationId xmlns:a16="http://schemas.microsoft.com/office/drawing/2014/main" id="{1655D3E2-C39E-18B1-8C1B-C099EC3F20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806" y="6081116"/>
              <a:ext cx="2269902" cy="798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31">
              <a:extLst>
                <a:ext uri="{FF2B5EF4-FFF2-40B4-BE49-F238E27FC236}">
                  <a16:creationId xmlns:a16="http://schemas.microsoft.com/office/drawing/2014/main" id="{F4D28D69-7FF0-C217-1BA2-D3577AE726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119568"/>
              <a:ext cx="1872208" cy="72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52B64F31-AB19-C4C8-0BA8-6C89572E58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984" y="6144322"/>
              <a:ext cx="2079491" cy="69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97590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1444</TotalTime>
  <Words>1420</Words>
  <Application>Microsoft Office PowerPoint</Application>
  <PresentationFormat>Pokaz na ekranie (4:3)</PresentationFormat>
  <Paragraphs>170</Paragraphs>
  <Slides>20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3" baseType="lpstr">
      <vt:lpstr>Arial</vt:lpstr>
      <vt:lpstr>Calibri</vt:lpstr>
      <vt:lpstr>Motyw pakietu Office</vt:lpstr>
      <vt:lpstr>1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FINANSOWANIE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jareko</dc:creator>
  <cp:lastModifiedBy>Tomasz Jeziorski</cp:lastModifiedBy>
  <cp:revision>136</cp:revision>
  <cp:lastPrinted>2017-11-16T09:02:59Z</cp:lastPrinted>
  <dcterms:created xsi:type="dcterms:W3CDTF">2016-10-25T18:30:43Z</dcterms:created>
  <dcterms:modified xsi:type="dcterms:W3CDTF">2023-04-05T10:11:15Z</dcterms:modified>
</cp:coreProperties>
</file>